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8" r:id="rId1"/>
  </p:sldMasterIdLst>
  <p:notesMasterIdLst>
    <p:notesMasterId r:id="rId35"/>
  </p:notesMasterIdLst>
  <p:sldIdLst>
    <p:sldId id="312" r:id="rId2"/>
    <p:sldId id="313" r:id="rId3"/>
    <p:sldId id="311" r:id="rId4"/>
    <p:sldId id="309" r:id="rId5"/>
    <p:sldId id="325" r:id="rId6"/>
    <p:sldId id="259" r:id="rId7"/>
    <p:sldId id="299" r:id="rId8"/>
    <p:sldId id="261" r:id="rId9"/>
    <p:sldId id="262" r:id="rId10"/>
    <p:sldId id="263" r:id="rId11"/>
    <p:sldId id="264" r:id="rId12"/>
    <p:sldId id="277" r:id="rId13"/>
    <p:sldId id="265" r:id="rId14"/>
    <p:sldId id="278" r:id="rId15"/>
    <p:sldId id="288" r:id="rId16"/>
    <p:sldId id="301" r:id="rId17"/>
    <p:sldId id="273" r:id="rId18"/>
    <p:sldId id="271" r:id="rId19"/>
    <p:sldId id="282" r:id="rId20"/>
    <p:sldId id="275" r:id="rId21"/>
    <p:sldId id="289" r:id="rId22"/>
    <p:sldId id="302" r:id="rId23"/>
    <p:sldId id="314" r:id="rId24"/>
    <p:sldId id="315" r:id="rId25"/>
    <p:sldId id="320" r:id="rId26"/>
    <p:sldId id="330" r:id="rId27"/>
    <p:sldId id="322" r:id="rId28"/>
    <p:sldId id="328" r:id="rId29"/>
    <p:sldId id="327" r:id="rId30"/>
    <p:sldId id="316" r:id="rId31"/>
    <p:sldId id="317" r:id="rId32"/>
    <p:sldId id="304" r:id="rId33"/>
    <p:sldId id="324"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D96"/>
    <a:srgbClr val="1FA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7" autoAdjust="0"/>
  </p:normalViewPr>
  <p:slideViewPr>
    <p:cSldViewPr>
      <p:cViewPr varScale="1">
        <p:scale>
          <a:sx n="59" d="100"/>
          <a:sy n="59" d="100"/>
        </p:scale>
        <p:origin x="-160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24E40-C8B2-4F4C-96C0-025F5974F671}" type="datetimeFigureOut">
              <a:rPr lang="tr-TR" smtClean="0"/>
              <a:t>15.05.2024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CADE84-FDE2-419E-A85D-F6686E691B33}" type="slidenum">
              <a:rPr lang="tr-TR" smtClean="0"/>
              <a:t>‹#›</a:t>
            </a:fld>
            <a:endParaRPr lang="tr-TR"/>
          </a:p>
        </p:txBody>
      </p:sp>
    </p:spTree>
    <p:extLst>
      <p:ext uri="{BB962C8B-B14F-4D97-AF65-F5344CB8AC3E}">
        <p14:creationId xmlns:p14="http://schemas.microsoft.com/office/powerpoint/2010/main" val="212447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FCADE84-FDE2-419E-A85D-F6686E691B33}" type="slidenum">
              <a:rPr lang="tr-TR" smtClean="0">
                <a:solidFill>
                  <a:prstClr val="black"/>
                </a:solidFill>
              </a:rPr>
              <a:t>15</a:t>
            </a:fld>
            <a:endParaRPr lang="tr-TR">
              <a:solidFill>
                <a:prstClr val="black"/>
              </a:solidFill>
            </a:endParaRPr>
          </a:p>
        </p:txBody>
      </p:sp>
    </p:spTree>
    <p:extLst>
      <p:ext uri="{BB962C8B-B14F-4D97-AF65-F5344CB8AC3E}">
        <p14:creationId xmlns:p14="http://schemas.microsoft.com/office/powerpoint/2010/main" val="287427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t>15.05.2024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309306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t>15.05.2024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331557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t>15.05.2024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3610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t>15.05.2024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471668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t>15.05.2024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422508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t>15.05.2024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208883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t>15.05.2024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287815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t>15.05.2024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361987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t>15.05.2024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45617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t>15.05.2024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359598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t>15.05.2024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t>‹#›</a:t>
            </a:fld>
            <a:endParaRPr lang="tr-TR"/>
          </a:p>
        </p:txBody>
      </p:sp>
    </p:spTree>
    <p:extLst>
      <p:ext uri="{BB962C8B-B14F-4D97-AF65-F5344CB8AC3E}">
        <p14:creationId xmlns:p14="http://schemas.microsoft.com/office/powerpoint/2010/main" val="104550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3000"/>
                <a:satMod val="150000"/>
                <a:shade val="98000"/>
                <a:lumMod val="102000"/>
              </a:schemeClr>
            </a:gs>
            <a:gs pos="100000">
              <a:srgbClr val="00B0F0"/>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t>15.05.2024</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t>‹#›</a:t>
            </a:fld>
            <a:endParaRPr lang="tr-TR"/>
          </a:p>
        </p:txBody>
      </p:sp>
    </p:spTree>
    <p:extLst>
      <p:ext uri="{BB962C8B-B14F-4D97-AF65-F5344CB8AC3E}">
        <p14:creationId xmlns:p14="http://schemas.microsoft.com/office/powerpoint/2010/main" val="1507121238"/>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01818" y="404664"/>
            <a:ext cx="8346646" cy="3312368"/>
          </a:xfrm>
          <a:solidFill>
            <a:srgbClr val="1FAEB1"/>
          </a:solidFill>
          <a:ln>
            <a:solidFill>
              <a:srgbClr val="002060"/>
            </a:solidFill>
          </a:ln>
        </p:spPr>
        <p:txBody>
          <a:bodyPr>
            <a:normAutofit/>
            <a:scene3d>
              <a:camera prst="orthographicFront"/>
              <a:lightRig rig="threePt" dir="t"/>
            </a:scene3d>
          </a:bodyPr>
          <a:lstStyle/>
          <a:p>
            <a:r>
              <a:rPr lang="tr-TR" b="1" dirty="0" smtClean="0">
                <a:solidFill>
                  <a:srgbClr val="002060"/>
                </a:solidFill>
                <a:effectLst/>
              </a:rPr>
              <a:t>ERBAA ABDULHAMİD HAN </a:t>
            </a:r>
            <a:br>
              <a:rPr lang="tr-TR" b="1" dirty="0" smtClean="0">
                <a:solidFill>
                  <a:srgbClr val="002060"/>
                </a:solidFill>
                <a:effectLst/>
              </a:rPr>
            </a:br>
            <a:r>
              <a:rPr lang="tr-TR" b="1" dirty="0" smtClean="0">
                <a:solidFill>
                  <a:srgbClr val="002060"/>
                </a:solidFill>
                <a:effectLst/>
              </a:rPr>
              <a:t>MESLEKİ ve TEKNİK ANADOLU LİSESİ</a:t>
            </a:r>
            <a:br>
              <a:rPr lang="tr-TR" b="1" dirty="0" smtClean="0">
                <a:solidFill>
                  <a:srgbClr val="002060"/>
                </a:solidFill>
                <a:effectLst/>
              </a:rPr>
            </a:br>
            <a:endParaRPr lang="tr-TR" b="1" dirty="0" smtClean="0">
              <a:solidFill>
                <a:srgbClr val="002060"/>
              </a:solidFill>
              <a:effectLst/>
            </a:endParaRPr>
          </a:p>
        </p:txBody>
      </p:sp>
      <p:sp>
        <p:nvSpPr>
          <p:cNvPr id="3" name="2 Alt Başlık"/>
          <p:cNvSpPr>
            <a:spLocks noGrp="1"/>
          </p:cNvSpPr>
          <p:nvPr>
            <p:ph type="subTitle" idx="1"/>
          </p:nvPr>
        </p:nvSpPr>
        <p:spPr>
          <a:xfrm>
            <a:off x="1371600" y="3717032"/>
            <a:ext cx="6400800" cy="1997984"/>
          </a:xfrm>
        </p:spPr>
        <p:txBody>
          <a:bodyPr>
            <a:normAutofit/>
          </a:bodyPr>
          <a:lstStyle/>
          <a:p>
            <a:endParaRPr lang="tr-TR" sz="4000" b="1" dirty="0" smtClean="0">
              <a:solidFill>
                <a:srgbClr val="FFFF00"/>
              </a:solidFill>
            </a:endParaRPr>
          </a:p>
          <a:p>
            <a:r>
              <a:rPr lang="tr-TR" sz="4000" b="1" dirty="0" smtClean="0">
                <a:solidFill>
                  <a:srgbClr val="FFFF00"/>
                </a:solidFill>
              </a:rPr>
              <a:t>SAĞLIK HİZMETLERİ ALANI TANITIM SUNUMU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274638"/>
            <a:ext cx="7211144" cy="778098"/>
          </a:xfrm>
        </p:spPr>
        <p:txBody>
          <a:bodyPr/>
          <a:lstStyle/>
          <a:p>
            <a:r>
              <a:rPr lang="tr-TR" b="1" dirty="0">
                <a:solidFill>
                  <a:srgbClr val="FFFF00"/>
                </a:solidFill>
              </a:rPr>
              <a:t>Eğitimin Süresi ve İçeriği</a:t>
            </a:r>
            <a:endParaRPr lang="tr-TR" dirty="0">
              <a:solidFill>
                <a:srgbClr val="FFFF00"/>
              </a:solidFill>
            </a:endParaRPr>
          </a:p>
        </p:txBody>
      </p:sp>
      <p:sp>
        <p:nvSpPr>
          <p:cNvPr id="3" name="2 İçerik Yer Tutucusu"/>
          <p:cNvSpPr>
            <a:spLocks noGrp="1"/>
          </p:cNvSpPr>
          <p:nvPr>
            <p:ph idx="1"/>
          </p:nvPr>
        </p:nvSpPr>
        <p:spPr/>
        <p:txBody>
          <a:bodyPr>
            <a:normAutofit/>
          </a:bodyPr>
          <a:lstStyle/>
          <a:p>
            <a:pPr algn="just">
              <a:buNone/>
            </a:pPr>
            <a:r>
              <a:rPr lang="tr-TR" sz="2400" dirty="0"/>
              <a:t>          Sağlık Meslek Liselerinin Hemşire Yardımcılığı Bölümünde 4 yıl süre ile eğitim verilmektedir. Mesleki Eğitimde; Genel Kültür Dersleri yanında Meslek Dersleri ve bunların Uygulamalı Dersleri </a:t>
            </a:r>
            <a:r>
              <a:rPr lang="tr-TR" sz="2400" dirty="0" smtClean="0"/>
              <a:t>(Hastanelerde</a:t>
            </a:r>
            <a:r>
              <a:rPr lang="tr-TR" sz="2400" dirty="0"/>
              <a:t>) verilmektedir.</a:t>
            </a:r>
          </a:p>
          <a:p>
            <a:pPr algn="just">
              <a:buNone/>
            </a:pPr>
            <a:r>
              <a:rPr lang="tr-TR" sz="2400" dirty="0"/>
              <a:t>         </a:t>
            </a:r>
          </a:p>
          <a:p>
            <a:pPr algn="just">
              <a:buNone/>
            </a:pPr>
            <a:r>
              <a:rPr lang="tr-TR" sz="2400" dirty="0"/>
              <a:t>            12. </a:t>
            </a:r>
            <a:r>
              <a:rPr lang="tr-TR" sz="2400" dirty="0" smtClean="0"/>
              <a:t>sınıfta öğrencilerin staj eğitimi başlamaktadır. İl Sağlık Müdürlüğünün </a:t>
            </a:r>
            <a:r>
              <a:rPr lang="tr-TR" sz="2400" dirty="0"/>
              <a:t>belirlediği hastaneler vasıtasıyla staj </a:t>
            </a:r>
            <a:r>
              <a:rPr lang="tr-TR" sz="2400" dirty="0" smtClean="0"/>
              <a:t>süreleri tamamlanmaktadır</a:t>
            </a:r>
            <a:r>
              <a:rPr lang="tr-TR" sz="2400" dirty="0"/>
              <a:t>.</a:t>
            </a:r>
          </a:p>
        </p:txBody>
      </p:sp>
      <p:pic>
        <p:nvPicPr>
          <p:cNvPr id="4" name="Picture 2" descr="meb ile ilgili görsel sonucu"/>
          <p:cNvPicPr>
            <a:picLocks noChangeAspect="1" noChangeArrowheads="1"/>
          </p:cNvPicPr>
          <p:nvPr/>
        </p:nvPicPr>
        <p:blipFill>
          <a:blip r:embed="rId2" cstate="print"/>
          <a:srcRect/>
          <a:stretch>
            <a:fillRect/>
          </a:stretch>
        </p:blipFill>
        <p:spPr bwMode="auto">
          <a:xfrm>
            <a:off x="0" y="188640"/>
            <a:ext cx="1259632" cy="10801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57422" y="274638"/>
            <a:ext cx="6329378" cy="850106"/>
          </a:xfrm>
        </p:spPr>
        <p:txBody>
          <a:bodyPr>
            <a:normAutofit/>
          </a:bodyPr>
          <a:lstStyle/>
          <a:p>
            <a:r>
              <a:rPr lang="tr-TR" sz="4800" dirty="0" smtClean="0">
                <a:solidFill>
                  <a:schemeClr val="tx2"/>
                </a:solidFill>
              </a:rPr>
              <a:t>      </a:t>
            </a:r>
            <a:r>
              <a:rPr lang="tr-TR" sz="4800" dirty="0" smtClean="0">
                <a:solidFill>
                  <a:srgbClr val="FFFF00"/>
                </a:solidFill>
              </a:rPr>
              <a:t>Görevleri-1</a:t>
            </a:r>
            <a:endParaRPr lang="tr-TR" sz="4800" dirty="0">
              <a:solidFill>
                <a:srgbClr val="FFFF00"/>
              </a:solidFill>
            </a:endParaRPr>
          </a:p>
        </p:txBody>
      </p:sp>
      <p:sp>
        <p:nvSpPr>
          <p:cNvPr id="3" name="2 İçerik Yer Tutucusu"/>
          <p:cNvSpPr>
            <a:spLocks noGrp="1"/>
          </p:cNvSpPr>
          <p:nvPr>
            <p:ph idx="1"/>
          </p:nvPr>
        </p:nvSpPr>
        <p:spPr>
          <a:xfrm>
            <a:off x="251520" y="1340768"/>
            <a:ext cx="8435280" cy="5040560"/>
          </a:xfrm>
        </p:spPr>
        <p:txBody>
          <a:bodyPr>
            <a:noAutofit/>
          </a:bodyPr>
          <a:lstStyle/>
          <a:p>
            <a:pPr>
              <a:lnSpc>
                <a:spcPct val="150000"/>
              </a:lnSpc>
              <a:buNone/>
            </a:pPr>
            <a:r>
              <a:rPr lang="tr-TR" sz="2000" b="1" dirty="0"/>
              <a:t> </a:t>
            </a:r>
            <a:endParaRPr lang="tr-TR" sz="2000" b="1" dirty="0" smtClean="0"/>
          </a:p>
          <a:p>
            <a:pPr>
              <a:lnSpc>
                <a:spcPct val="150000"/>
              </a:lnSpc>
              <a:buNone/>
            </a:pPr>
            <a:r>
              <a:rPr lang="tr-TR" sz="2000" b="1" dirty="0" smtClean="0"/>
              <a:t> </a:t>
            </a:r>
            <a:r>
              <a:rPr lang="tr-TR" sz="2000" b="1" dirty="0"/>
              <a:t>a)Hasta odasının düzenini ve temizliğinin yapılmasını sağlar</a:t>
            </a:r>
            <a:r>
              <a:rPr lang="tr-TR" sz="2000" b="1" dirty="0" smtClean="0"/>
              <a:t>.</a:t>
            </a:r>
          </a:p>
          <a:p>
            <a:pPr>
              <a:lnSpc>
                <a:spcPct val="150000"/>
              </a:lnSpc>
              <a:buNone/>
            </a:pPr>
            <a:r>
              <a:rPr lang="tr-TR" sz="2000" b="1" dirty="0" smtClean="0"/>
              <a:t>  </a:t>
            </a:r>
            <a:r>
              <a:rPr lang="tr-TR" sz="2000" b="1" dirty="0"/>
              <a:t>b)  Hastanın yatağını yapar.</a:t>
            </a:r>
          </a:p>
          <a:p>
            <a:pPr>
              <a:lnSpc>
                <a:spcPct val="150000"/>
              </a:lnSpc>
              <a:buNone/>
            </a:pPr>
            <a:r>
              <a:rPr lang="tr-TR" sz="2000" b="1" dirty="0"/>
              <a:t>  c) Hasta güvenliğinin sağlanmasına yardım eder.</a:t>
            </a:r>
          </a:p>
          <a:p>
            <a:pPr>
              <a:lnSpc>
                <a:spcPct val="150000"/>
              </a:lnSpc>
              <a:buNone/>
            </a:pPr>
            <a:r>
              <a:rPr lang="tr-TR" sz="2000" b="1" dirty="0"/>
              <a:t>  ç) Hastanın tedavi planında yer alan ve hemşirenin uygun gördüğü oral ilaçları hastaya verir.</a:t>
            </a:r>
          </a:p>
          <a:p>
            <a:pPr>
              <a:lnSpc>
                <a:spcPct val="150000"/>
              </a:lnSpc>
              <a:buNone/>
            </a:pPr>
            <a:r>
              <a:rPr lang="tr-TR" sz="2000" b="1" dirty="0"/>
              <a:t>  d)  Hastanın kişisel bakım ve temizliği ile ilgili gereksinimlerinin karşılanmasına yardım eder.</a:t>
            </a:r>
          </a:p>
          <a:p>
            <a:pPr>
              <a:lnSpc>
                <a:spcPct val="150000"/>
              </a:lnSpc>
              <a:buNone/>
            </a:pPr>
            <a:r>
              <a:rPr lang="tr-TR" sz="2000" b="1" dirty="0"/>
              <a:t>  e)  Hastanın deri bütünlüğünü gözlemleyerek hemşireye bilgi verir.</a:t>
            </a:r>
          </a:p>
          <a:p>
            <a:pPr>
              <a:lnSpc>
                <a:spcPct val="150000"/>
              </a:lnSpc>
              <a:buNone/>
            </a:pPr>
            <a:r>
              <a:rPr lang="tr-TR" sz="2000" b="1" dirty="0"/>
              <a:t>  </a:t>
            </a:r>
          </a:p>
        </p:txBody>
      </p:sp>
      <p:pic>
        <p:nvPicPr>
          <p:cNvPr id="4" name="Picture 2" descr="meb ile ilgili görsel sonucu"/>
          <p:cNvPicPr>
            <a:picLocks noChangeAspect="1" noChangeArrowheads="1"/>
          </p:cNvPicPr>
          <p:nvPr/>
        </p:nvPicPr>
        <p:blipFill>
          <a:blip r:embed="rId2" cstate="print"/>
          <a:srcRect/>
          <a:stretch>
            <a:fillRect/>
          </a:stretch>
        </p:blipFill>
        <p:spPr bwMode="auto">
          <a:xfrm>
            <a:off x="0" y="260648"/>
            <a:ext cx="1944216" cy="10801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85984" y="152400"/>
            <a:ext cx="6400816" cy="1219200"/>
          </a:xfrm>
        </p:spPr>
        <p:txBody>
          <a:bodyPr/>
          <a:lstStyle/>
          <a:p>
            <a:r>
              <a:rPr lang="tr-TR" dirty="0" smtClean="0">
                <a:solidFill>
                  <a:schemeClr val="tx2"/>
                </a:solidFill>
              </a:rPr>
              <a:t>    </a:t>
            </a:r>
            <a:r>
              <a:rPr lang="tr-TR" dirty="0" smtClean="0">
                <a:solidFill>
                  <a:srgbClr val="C00000"/>
                </a:solidFill>
              </a:rPr>
              <a:t> </a:t>
            </a:r>
            <a:r>
              <a:rPr lang="tr-TR" dirty="0" smtClean="0">
                <a:solidFill>
                  <a:srgbClr val="FFFF00"/>
                </a:solidFill>
              </a:rPr>
              <a:t>Görevleri-2</a:t>
            </a:r>
            <a:endParaRPr lang="tr-TR" dirty="0">
              <a:solidFill>
                <a:srgbClr val="FFFF00"/>
              </a:solidFill>
            </a:endParaRPr>
          </a:p>
        </p:txBody>
      </p:sp>
      <p:sp>
        <p:nvSpPr>
          <p:cNvPr id="3" name="2 İçerik Yer Tutucusu"/>
          <p:cNvSpPr>
            <a:spLocks noGrp="1"/>
          </p:cNvSpPr>
          <p:nvPr>
            <p:ph idx="1"/>
          </p:nvPr>
        </p:nvSpPr>
        <p:spPr>
          <a:xfrm>
            <a:off x="395536" y="1628800"/>
            <a:ext cx="8496944" cy="4525963"/>
          </a:xfrm>
        </p:spPr>
        <p:txBody>
          <a:bodyPr>
            <a:normAutofit fontScale="92500"/>
          </a:bodyPr>
          <a:lstStyle/>
          <a:p>
            <a:pPr>
              <a:lnSpc>
                <a:spcPct val="150000"/>
              </a:lnSpc>
              <a:buNone/>
            </a:pPr>
            <a:r>
              <a:rPr lang="tr-TR" b="1" dirty="0"/>
              <a:t>f)Hastaların muayene, tetkik ve tedavi için hazırlanmasına, tıbbi işlem öncesinde elbiselerinin değiştirilmesine ve işlem sonrasında giyinmesine yardım eder.</a:t>
            </a:r>
          </a:p>
          <a:p>
            <a:pPr>
              <a:lnSpc>
                <a:spcPct val="150000"/>
              </a:lnSpc>
              <a:buNone/>
            </a:pPr>
            <a:r>
              <a:rPr lang="tr-TR" b="1" dirty="0"/>
              <a:t>  g)  Yatak yarasını önlemeye yönelik koruyucu işlemlerde hemşireye yardım eder.</a:t>
            </a:r>
          </a:p>
          <a:p>
            <a:pPr>
              <a:lnSpc>
                <a:spcPct val="150000"/>
              </a:lnSpc>
              <a:buNone/>
            </a:pPr>
            <a:r>
              <a:rPr lang="tr-TR" b="1" dirty="0"/>
              <a:t>  ğ) Hastanın günlük yaşam aktivitelerinin yerine getirilmesine yardım eder.</a:t>
            </a:r>
          </a:p>
          <a:p>
            <a:pPr>
              <a:lnSpc>
                <a:spcPct val="150000"/>
              </a:lnSpc>
              <a:buNone/>
            </a:pPr>
            <a:endParaRPr lang="tr-TR" b="1" dirty="0"/>
          </a:p>
          <a:p>
            <a:pPr>
              <a:lnSpc>
                <a:spcPct val="150000"/>
              </a:lnSpc>
              <a:buNone/>
            </a:pPr>
            <a:r>
              <a:rPr lang="tr-TR" b="1" dirty="0"/>
              <a:t>  h)  Yataktan kalkamayan veya kalkması uygun görülmeyen hastanın boşaltımına yardımcı olur, varsa boşaltımla ilgili sorunlarını hemşireye bildirir.</a:t>
            </a:r>
          </a:p>
          <a:p>
            <a:endParaRPr lang="tr-TR" dirty="0"/>
          </a:p>
        </p:txBody>
      </p:sp>
      <p:pic>
        <p:nvPicPr>
          <p:cNvPr id="4" name="Picture 2" descr="meb ile ilgili görsel sonucu"/>
          <p:cNvPicPr>
            <a:picLocks noChangeAspect="1" noChangeArrowheads="1"/>
          </p:cNvPicPr>
          <p:nvPr/>
        </p:nvPicPr>
        <p:blipFill>
          <a:blip r:embed="rId2" cstate="print"/>
          <a:srcRect/>
          <a:stretch>
            <a:fillRect/>
          </a:stretch>
        </p:blipFill>
        <p:spPr bwMode="auto">
          <a:xfrm>
            <a:off x="0" y="260648"/>
            <a:ext cx="1944216" cy="10801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43174" y="274638"/>
            <a:ext cx="6043626" cy="922114"/>
          </a:xfrm>
        </p:spPr>
        <p:txBody>
          <a:bodyPr/>
          <a:lstStyle/>
          <a:p>
            <a:r>
              <a:rPr lang="tr-TR" b="1" dirty="0" smtClean="0">
                <a:solidFill>
                  <a:schemeClr val="tx2"/>
                </a:solidFill>
              </a:rPr>
              <a:t>     </a:t>
            </a:r>
            <a:r>
              <a:rPr lang="tr-TR" b="1" dirty="0" smtClean="0">
                <a:solidFill>
                  <a:srgbClr val="FFFF00"/>
                </a:solidFill>
              </a:rPr>
              <a:t>Görevler-3</a:t>
            </a:r>
            <a:endParaRPr lang="tr-TR" b="1" dirty="0">
              <a:solidFill>
                <a:srgbClr val="FFFF00"/>
              </a:solidFill>
            </a:endParaRPr>
          </a:p>
        </p:txBody>
      </p:sp>
      <p:sp>
        <p:nvSpPr>
          <p:cNvPr id="3" name="2 İçerik Yer Tutucusu"/>
          <p:cNvSpPr>
            <a:spLocks noGrp="1"/>
          </p:cNvSpPr>
          <p:nvPr>
            <p:ph idx="1"/>
          </p:nvPr>
        </p:nvSpPr>
        <p:spPr>
          <a:xfrm>
            <a:off x="251520" y="1196752"/>
            <a:ext cx="8640960" cy="5328592"/>
          </a:xfrm>
        </p:spPr>
        <p:txBody>
          <a:bodyPr>
            <a:noAutofit/>
          </a:bodyPr>
          <a:lstStyle/>
          <a:p>
            <a:pPr>
              <a:lnSpc>
                <a:spcPct val="170000"/>
              </a:lnSpc>
              <a:buNone/>
            </a:pPr>
            <a:endParaRPr lang="tr-TR" sz="2000" b="1" dirty="0" smtClean="0"/>
          </a:p>
          <a:p>
            <a:pPr>
              <a:lnSpc>
                <a:spcPct val="170000"/>
              </a:lnSpc>
              <a:buNone/>
            </a:pPr>
            <a:r>
              <a:rPr lang="tr-TR" sz="2000" b="1" dirty="0" smtClean="0"/>
              <a:t>ı</a:t>
            </a:r>
            <a:r>
              <a:rPr lang="tr-TR" sz="2000" b="1" dirty="0"/>
              <a:t>) Hastanın idrar torbasını boşaltır veya değiştirir.</a:t>
            </a:r>
          </a:p>
          <a:p>
            <a:pPr>
              <a:lnSpc>
                <a:spcPct val="170000"/>
              </a:lnSpc>
              <a:buNone/>
            </a:pPr>
            <a:r>
              <a:rPr lang="tr-TR" sz="2000" b="1" dirty="0"/>
              <a:t>i)   Hastadan steril olmayan idrar örneği ve dışkı örneği alır.</a:t>
            </a:r>
          </a:p>
          <a:p>
            <a:pPr>
              <a:lnSpc>
                <a:spcPct val="170000"/>
              </a:lnSpc>
              <a:buNone/>
            </a:pPr>
            <a:r>
              <a:rPr lang="tr-TR" sz="2000" b="1" dirty="0"/>
              <a:t>j)   Hastanın beslenme programına uygun olarak beslenmesine yardımcı olur</a:t>
            </a:r>
          </a:p>
          <a:p>
            <a:pPr>
              <a:lnSpc>
                <a:spcPct val="170000"/>
              </a:lnSpc>
              <a:buNone/>
            </a:pPr>
            <a:r>
              <a:rPr lang="tr-TR" sz="2000" b="1" dirty="0"/>
              <a:t>k)  Kilo takibi gereken hastalarda günlük kilo takibini yapar.</a:t>
            </a:r>
          </a:p>
          <a:p>
            <a:pPr>
              <a:lnSpc>
                <a:spcPct val="170000"/>
              </a:lnSpc>
              <a:buNone/>
            </a:pPr>
            <a:r>
              <a:rPr lang="tr-TR" sz="2000" b="1" dirty="0"/>
              <a:t>l)   Hemşirenin uygun gördüğü durumlarda hastanın yürümesine ve hareket etmesine yardım eder.</a:t>
            </a:r>
          </a:p>
          <a:p>
            <a:pPr>
              <a:lnSpc>
                <a:spcPct val="170000"/>
              </a:lnSpc>
              <a:buNone/>
            </a:pPr>
            <a:r>
              <a:rPr lang="tr-TR" sz="2000" b="1" dirty="0"/>
              <a:t>m) Hareket kısıtlılığı olan hastalarda uygun görülen pozisyonu verir.</a:t>
            </a:r>
          </a:p>
          <a:p>
            <a:pPr>
              <a:lnSpc>
                <a:spcPct val="170000"/>
              </a:lnSpc>
              <a:buNone/>
            </a:pPr>
            <a:endParaRPr lang="tr-TR" sz="2000" b="1" dirty="0"/>
          </a:p>
          <a:p>
            <a:pPr algn="ctr">
              <a:lnSpc>
                <a:spcPct val="170000"/>
              </a:lnSpc>
            </a:pPr>
            <a:endParaRPr lang="tr-TR" sz="2000" b="1" dirty="0"/>
          </a:p>
        </p:txBody>
      </p:sp>
      <p:pic>
        <p:nvPicPr>
          <p:cNvPr id="4" name="Picture 2" descr="meb ile ilgili görsel sonucu"/>
          <p:cNvPicPr>
            <a:picLocks noChangeAspect="1" noChangeArrowheads="1"/>
          </p:cNvPicPr>
          <p:nvPr/>
        </p:nvPicPr>
        <p:blipFill>
          <a:blip r:embed="rId2" cstate="print"/>
          <a:srcRect/>
          <a:stretch>
            <a:fillRect/>
          </a:stretch>
        </p:blipFill>
        <p:spPr bwMode="auto">
          <a:xfrm>
            <a:off x="0" y="260648"/>
            <a:ext cx="1944216" cy="10801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14612" y="152400"/>
            <a:ext cx="5972188" cy="1219200"/>
          </a:xfrm>
        </p:spPr>
        <p:txBody>
          <a:bodyPr/>
          <a:lstStyle/>
          <a:p>
            <a:r>
              <a:rPr lang="tr-TR" b="1" dirty="0" smtClean="0">
                <a:solidFill>
                  <a:schemeClr val="tx2"/>
                </a:solidFill>
              </a:rPr>
              <a:t>      </a:t>
            </a:r>
            <a:r>
              <a:rPr lang="tr-TR" b="1" dirty="0" smtClean="0">
                <a:solidFill>
                  <a:srgbClr val="FFFF00"/>
                </a:solidFill>
              </a:rPr>
              <a:t>Görevler-4</a:t>
            </a:r>
            <a:endParaRPr lang="tr-TR" dirty="0">
              <a:solidFill>
                <a:srgbClr val="FFFF00"/>
              </a:solidFill>
            </a:endParaRPr>
          </a:p>
        </p:txBody>
      </p:sp>
      <p:sp>
        <p:nvSpPr>
          <p:cNvPr id="3" name="2 İçerik Yer Tutucusu"/>
          <p:cNvSpPr>
            <a:spLocks noGrp="1"/>
          </p:cNvSpPr>
          <p:nvPr>
            <p:ph idx="1"/>
          </p:nvPr>
        </p:nvSpPr>
        <p:spPr>
          <a:xfrm>
            <a:off x="467544" y="1357298"/>
            <a:ext cx="8424936" cy="5500702"/>
          </a:xfrm>
        </p:spPr>
        <p:txBody>
          <a:bodyPr>
            <a:noAutofit/>
          </a:bodyPr>
          <a:lstStyle/>
          <a:p>
            <a:pPr>
              <a:lnSpc>
                <a:spcPct val="170000"/>
              </a:lnSpc>
              <a:buNone/>
            </a:pPr>
            <a:endParaRPr lang="tr-TR" sz="1800" b="1" dirty="0" smtClean="0"/>
          </a:p>
          <a:p>
            <a:pPr>
              <a:lnSpc>
                <a:spcPct val="170000"/>
              </a:lnSpc>
              <a:buNone/>
            </a:pPr>
            <a:r>
              <a:rPr lang="tr-TR" sz="1800" b="1" dirty="0" smtClean="0"/>
              <a:t>n</a:t>
            </a:r>
            <a:r>
              <a:rPr lang="tr-TR" sz="1800" b="1" dirty="0"/>
              <a:t>)  Hastanın başka bir kliniğe ya da birime transferine yardım ve refakat eder.</a:t>
            </a:r>
          </a:p>
          <a:p>
            <a:pPr>
              <a:lnSpc>
                <a:spcPct val="170000"/>
              </a:lnSpc>
              <a:buNone/>
            </a:pPr>
            <a:r>
              <a:rPr lang="tr-TR" sz="1800" b="1" dirty="0"/>
              <a:t>o)  Hasta için planlanan egzersiz programının hastaya uygulanmasına yardım eder.</a:t>
            </a:r>
          </a:p>
          <a:p>
            <a:pPr>
              <a:lnSpc>
                <a:spcPct val="170000"/>
              </a:lnSpc>
              <a:buNone/>
            </a:pPr>
            <a:r>
              <a:rPr lang="tr-TR" sz="1800" b="1" dirty="0"/>
              <a:t>ö) İlgilendiği hastaların genel durumunda fark ettiği değişiklikleri hemşireye bildirir.</a:t>
            </a:r>
          </a:p>
          <a:p>
            <a:pPr>
              <a:lnSpc>
                <a:spcPct val="170000"/>
              </a:lnSpc>
              <a:buNone/>
            </a:pPr>
            <a:r>
              <a:rPr lang="tr-TR" sz="1800" b="1" dirty="0"/>
              <a:t>p)  Ölüm sonrası yapılması gereken bakımları uygular.</a:t>
            </a:r>
          </a:p>
          <a:p>
            <a:pPr>
              <a:lnSpc>
                <a:spcPct val="170000"/>
              </a:lnSpc>
              <a:buNone/>
            </a:pPr>
            <a:r>
              <a:rPr lang="tr-TR" sz="1800" b="1" dirty="0"/>
              <a:t>r)   Alınan kan, doku veya diğer örneklerin laboratuara naklini sağlar.</a:t>
            </a:r>
          </a:p>
          <a:p>
            <a:pPr>
              <a:lnSpc>
                <a:spcPct val="170000"/>
              </a:lnSpc>
              <a:buNone/>
            </a:pPr>
            <a:r>
              <a:rPr lang="tr-TR" sz="1800" b="1" dirty="0"/>
              <a:t>s)  Hasta bakımında kullanılan malzemelerin hazırlanmasını, temizliğini, dezenfeksiyonunu ve uygun şekilde saklanmasına yardım eder.</a:t>
            </a:r>
          </a:p>
          <a:p>
            <a:pPr>
              <a:lnSpc>
                <a:spcPct val="170000"/>
              </a:lnSpc>
              <a:buNone/>
            </a:pPr>
            <a:r>
              <a:rPr lang="tr-TR" sz="1800" b="1" dirty="0"/>
              <a:t> </a:t>
            </a:r>
            <a:endParaRPr lang="tr-TR" sz="1800" dirty="0"/>
          </a:p>
        </p:txBody>
      </p:sp>
      <p:pic>
        <p:nvPicPr>
          <p:cNvPr id="5" name="Picture 2" descr="meb ile ilgili görsel sonucu"/>
          <p:cNvPicPr>
            <a:picLocks noChangeAspect="1" noChangeArrowheads="1"/>
          </p:cNvPicPr>
          <p:nvPr/>
        </p:nvPicPr>
        <p:blipFill>
          <a:blip r:embed="rId2" cstate="print"/>
          <a:srcRect/>
          <a:stretch>
            <a:fillRect/>
          </a:stretch>
        </p:blipFill>
        <p:spPr bwMode="auto">
          <a:xfrm>
            <a:off x="467544" y="404664"/>
            <a:ext cx="1944216" cy="10801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71604" y="152400"/>
            <a:ext cx="7115196" cy="1219200"/>
          </a:xfrm>
        </p:spPr>
        <p:txBody>
          <a:bodyPr>
            <a:normAutofit/>
          </a:bodyPr>
          <a:lstStyle/>
          <a:p>
            <a:r>
              <a:rPr lang="tr-TR" b="1" dirty="0">
                <a:solidFill>
                  <a:srgbClr val="FFFF00"/>
                </a:solidFill>
              </a:rPr>
              <a:t>2.Sağlık Bakım Teknisyenliği</a:t>
            </a:r>
          </a:p>
        </p:txBody>
      </p:sp>
      <p:sp>
        <p:nvSpPr>
          <p:cNvPr id="3" name="2 İçerik Yer Tutucusu"/>
          <p:cNvSpPr>
            <a:spLocks noGrp="1"/>
          </p:cNvSpPr>
          <p:nvPr>
            <p:ph idx="1"/>
          </p:nvPr>
        </p:nvSpPr>
        <p:spPr>
          <a:xfrm>
            <a:off x="457200" y="1600200"/>
            <a:ext cx="8229600" cy="4525963"/>
          </a:xfrm>
        </p:spPr>
        <p:txBody>
          <a:bodyPr>
            <a:normAutofit/>
          </a:bodyPr>
          <a:lstStyle/>
          <a:p>
            <a:pPr algn="just">
              <a:lnSpc>
                <a:spcPct val="160000"/>
              </a:lnSpc>
              <a:buNone/>
            </a:pPr>
            <a:r>
              <a:rPr lang="tr-TR" dirty="0"/>
              <a:t>     </a:t>
            </a:r>
            <a:r>
              <a:rPr lang="tr-TR" dirty="0">
                <a:solidFill>
                  <a:srgbClr val="212529"/>
                </a:solidFill>
                <a:latin typeface="MyriadPro"/>
                <a:ea typeface="Times New Roman" panose="02020603050405020304"/>
                <a:cs typeface="Times New Roman" panose="02020603050405020304"/>
              </a:rPr>
              <a:t>Mesleki ve Teknik Anadolu Liselerinin Sağlık Hizmetleri Alanı/ Sağlık Bakım Teknisyenliği dalından mezun olup en az tekniker düzeyindeki sağlık meslek mensuplarının nezaretinde yardımcı olarak çalışan, ayrıca hastaların günlük yaşam aktivitelerinin yerine getirilmesi, beslenme programının uygulanması, kişisel bakım ve temizliği ile sağlık hizmetlerine ulaşımında yardımcı olan ve refakat eden sağlık teknisyenidir</a:t>
            </a:r>
            <a:r>
              <a:rPr lang="tr-TR" dirty="0" smtClean="0"/>
              <a:t>       </a:t>
            </a:r>
            <a:endParaRPr lang="tr-TR" dirty="0"/>
          </a:p>
        </p:txBody>
      </p:sp>
      <p:pic>
        <p:nvPicPr>
          <p:cNvPr id="5" name="Picture 2" descr="meb ile ilgili görsel sonucu"/>
          <p:cNvPicPr>
            <a:picLocks noChangeAspect="1" noChangeArrowheads="1"/>
          </p:cNvPicPr>
          <p:nvPr/>
        </p:nvPicPr>
        <p:blipFill>
          <a:blip r:embed="rId3" cstate="print"/>
          <a:srcRect/>
          <a:stretch>
            <a:fillRect/>
          </a:stretch>
        </p:blipFill>
        <p:spPr bwMode="auto">
          <a:xfrm>
            <a:off x="0" y="332656"/>
            <a:ext cx="1331640" cy="10801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b="1" dirty="0">
                <a:solidFill>
                  <a:srgbClr val="FFFF00"/>
                </a:solidFill>
              </a:rPr>
              <a:t>Çalışma Alanları:</a:t>
            </a:r>
            <a:endParaRPr lang="tr-TR" dirty="0">
              <a:solidFill>
                <a:srgbClr val="FFFF00"/>
              </a:solidFill>
            </a:endParaRPr>
          </a:p>
        </p:txBody>
      </p:sp>
      <p:sp>
        <p:nvSpPr>
          <p:cNvPr id="3" name="İçerik Yer Tutucusu 2"/>
          <p:cNvSpPr>
            <a:spLocks noGrp="1"/>
          </p:cNvSpPr>
          <p:nvPr>
            <p:ph idx="1"/>
          </p:nvPr>
        </p:nvSpPr>
        <p:spPr/>
        <p:txBody>
          <a:bodyPr>
            <a:normAutofit fontScale="92500" lnSpcReduction="20000"/>
          </a:bodyPr>
          <a:lstStyle/>
          <a:p>
            <a:pPr lvl="0">
              <a:lnSpc>
                <a:spcPct val="150000"/>
              </a:lnSpc>
              <a:buNone/>
            </a:pPr>
            <a:r>
              <a:rPr lang="tr-TR" sz="2600" b="1" dirty="0" smtClean="0">
                <a:solidFill>
                  <a:srgbClr val="FFFF00"/>
                </a:solidFill>
              </a:rPr>
              <a:t>     Sağlık </a:t>
            </a:r>
            <a:r>
              <a:rPr lang="tr-TR" sz="2600" b="1" dirty="0">
                <a:solidFill>
                  <a:srgbClr val="FFFF00"/>
                </a:solidFill>
              </a:rPr>
              <a:t>Meslek Liselerini bitiren mezunlar </a:t>
            </a:r>
            <a:r>
              <a:rPr lang="tr-TR" sz="2600" b="1" dirty="0" smtClean="0">
                <a:solidFill>
                  <a:srgbClr val="FFFF00"/>
                </a:solidFill>
              </a:rPr>
              <a:t>Sağlık Bakım Teknisyeni olarak</a:t>
            </a:r>
            <a:r>
              <a:rPr lang="tr-TR" sz="2600" b="1" dirty="0">
                <a:solidFill>
                  <a:srgbClr val="FFFF00"/>
                </a:solidFill>
              </a:rPr>
              <a:t>; </a:t>
            </a:r>
            <a:endParaRPr lang="tr-TR" sz="2500" b="1" dirty="0">
              <a:solidFill>
                <a:srgbClr val="FFFF00"/>
              </a:solidFill>
            </a:endParaRPr>
          </a:p>
          <a:p>
            <a:pPr lvl="2">
              <a:lnSpc>
                <a:spcPct val="150000"/>
              </a:lnSpc>
              <a:buFont typeface="Wingdings" panose="05000000000000000000" pitchFamily="2" charset="2"/>
              <a:buChar char="q"/>
            </a:pPr>
            <a:r>
              <a:rPr lang="tr-TR" sz="1900" b="1" dirty="0">
                <a:solidFill>
                  <a:prstClr val="black"/>
                </a:solidFill>
              </a:rPr>
              <a:t>Kamu ve özel sağlık kurum ve kuruluşlarında, </a:t>
            </a:r>
          </a:p>
          <a:p>
            <a:pPr lvl="2">
              <a:lnSpc>
                <a:spcPct val="150000"/>
              </a:lnSpc>
              <a:buFont typeface="Wingdings" panose="05000000000000000000" pitchFamily="2" charset="2"/>
              <a:buChar char="q"/>
            </a:pPr>
            <a:r>
              <a:rPr lang="tr-TR" sz="1900" b="1" dirty="0">
                <a:solidFill>
                  <a:prstClr val="black"/>
                </a:solidFill>
              </a:rPr>
              <a:t>Başbakanlık Sosyal Yardım ve Çocuk Esirgeme Kurumuna Bağlı Yataklı Ve Yataksız Sağlık Kuruluşları, </a:t>
            </a:r>
          </a:p>
          <a:p>
            <a:pPr lvl="2">
              <a:lnSpc>
                <a:spcPct val="150000"/>
              </a:lnSpc>
              <a:buFont typeface="Wingdings" panose="05000000000000000000" pitchFamily="2" charset="2"/>
              <a:buChar char="q"/>
            </a:pPr>
            <a:r>
              <a:rPr lang="tr-TR" sz="1900" b="1" dirty="0">
                <a:solidFill>
                  <a:prstClr val="black"/>
                </a:solidFill>
              </a:rPr>
              <a:t>Devlet Hastaneleri, </a:t>
            </a:r>
          </a:p>
          <a:p>
            <a:pPr lvl="2">
              <a:lnSpc>
                <a:spcPct val="150000"/>
              </a:lnSpc>
              <a:buFont typeface="Wingdings" panose="05000000000000000000" pitchFamily="2" charset="2"/>
              <a:buChar char="q"/>
            </a:pPr>
            <a:r>
              <a:rPr lang="tr-TR" sz="1900" b="1" dirty="0">
                <a:solidFill>
                  <a:prstClr val="black"/>
                </a:solidFill>
              </a:rPr>
              <a:t>Özel Hastaneler, </a:t>
            </a:r>
          </a:p>
          <a:p>
            <a:pPr lvl="2">
              <a:lnSpc>
                <a:spcPct val="150000"/>
              </a:lnSpc>
              <a:buFont typeface="Wingdings" panose="05000000000000000000" pitchFamily="2" charset="2"/>
              <a:buChar char="q"/>
            </a:pPr>
            <a:r>
              <a:rPr lang="tr-TR" sz="1900" b="1" dirty="0">
                <a:solidFill>
                  <a:prstClr val="black"/>
                </a:solidFill>
              </a:rPr>
              <a:t>Doğumevleri </a:t>
            </a:r>
          </a:p>
          <a:p>
            <a:pPr lvl="2">
              <a:lnSpc>
                <a:spcPct val="150000"/>
              </a:lnSpc>
              <a:buFont typeface="Wingdings" panose="05000000000000000000" pitchFamily="2" charset="2"/>
              <a:buChar char="q"/>
            </a:pPr>
            <a:r>
              <a:rPr lang="tr-TR" sz="1900" b="1" dirty="0">
                <a:solidFill>
                  <a:prstClr val="black"/>
                </a:solidFill>
              </a:rPr>
              <a:t>Üniversite Hastanelerinin Servis </a:t>
            </a:r>
          </a:p>
          <a:p>
            <a:pPr lvl="2">
              <a:lnSpc>
                <a:spcPct val="150000"/>
              </a:lnSpc>
              <a:buFont typeface="Wingdings" panose="05000000000000000000" pitchFamily="2" charset="2"/>
              <a:buChar char="q"/>
            </a:pPr>
            <a:r>
              <a:rPr lang="tr-TR" sz="1900" b="1" dirty="0">
                <a:solidFill>
                  <a:prstClr val="black"/>
                </a:solidFill>
              </a:rPr>
              <a:t>Acil Servislerinde Çalışmaktadırlar.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0232" y="152400"/>
            <a:ext cx="6686568" cy="1219200"/>
          </a:xfrm>
        </p:spPr>
        <p:txBody>
          <a:bodyPr>
            <a:normAutofit/>
          </a:bodyPr>
          <a:lstStyle/>
          <a:p>
            <a:r>
              <a:rPr lang="tr-TR" b="1" dirty="0">
                <a:solidFill>
                  <a:srgbClr val="FFFF00"/>
                </a:solidFill>
              </a:rPr>
              <a:t>Eğitimin Süresi ve İçeriği</a:t>
            </a:r>
            <a:endParaRPr lang="tr-TR" dirty="0">
              <a:solidFill>
                <a:srgbClr val="FFFF00"/>
              </a:solidFill>
            </a:endParaRPr>
          </a:p>
        </p:txBody>
      </p:sp>
      <p:sp>
        <p:nvSpPr>
          <p:cNvPr id="3" name="2 İçerik Yer Tutucusu"/>
          <p:cNvSpPr>
            <a:spLocks noGrp="1"/>
          </p:cNvSpPr>
          <p:nvPr>
            <p:ph idx="1"/>
          </p:nvPr>
        </p:nvSpPr>
        <p:spPr/>
        <p:txBody>
          <a:bodyPr>
            <a:normAutofit/>
          </a:bodyPr>
          <a:lstStyle/>
          <a:p>
            <a:pPr algn="just">
              <a:buNone/>
            </a:pPr>
            <a:r>
              <a:rPr lang="tr-TR" sz="2400" dirty="0"/>
              <a:t>          Sağlık Meslek Liselerinin </a:t>
            </a:r>
            <a:r>
              <a:rPr lang="tr-TR" sz="2400" dirty="0" smtClean="0"/>
              <a:t>Sağlık Bakım Teknisyenliği Bölümünde </a:t>
            </a:r>
            <a:r>
              <a:rPr lang="tr-TR" sz="2400" dirty="0"/>
              <a:t>4 yıl süre ile eğitim verilmektedir. Mesleki Eğitimde; Genel Kültür Dersleri yanında Meslek Dersleri ve bunların Uygulamalı Dersleri (hastanelerde) verilmektedir.</a:t>
            </a:r>
          </a:p>
          <a:p>
            <a:pPr algn="just">
              <a:buNone/>
            </a:pPr>
            <a:r>
              <a:rPr lang="tr-TR" sz="2400" dirty="0"/>
              <a:t>         </a:t>
            </a:r>
          </a:p>
          <a:p>
            <a:pPr algn="just">
              <a:buNone/>
            </a:pPr>
            <a:r>
              <a:rPr lang="tr-TR" sz="2400" dirty="0"/>
              <a:t>            </a:t>
            </a:r>
            <a:r>
              <a:rPr lang="tr-TR" sz="2400" dirty="0">
                <a:solidFill>
                  <a:prstClr val="black"/>
                </a:solidFill>
              </a:rPr>
              <a:t> 12. sınıfta staj eğitimi başlamaktadır. İl Sağlık Müdürlüğünün belirlediği hastaneler vasıtasıyla staj </a:t>
            </a:r>
            <a:r>
              <a:rPr lang="tr-TR" sz="2400" dirty="0" smtClean="0">
                <a:solidFill>
                  <a:prstClr val="black"/>
                </a:solidFill>
              </a:rPr>
              <a:t>süreleri tamamlanmaktadır</a:t>
            </a:r>
            <a:r>
              <a:rPr lang="tr-TR" sz="2400" dirty="0">
                <a:solidFill>
                  <a:prstClr val="black"/>
                </a:solidFill>
              </a:rPr>
              <a:t>.</a:t>
            </a:r>
            <a:endParaRPr lang="tr-TR" sz="2400" dirty="0"/>
          </a:p>
        </p:txBody>
      </p:sp>
      <p:pic>
        <p:nvPicPr>
          <p:cNvPr id="5" name="Picture 2" descr="meb ile ilgili görsel sonucu"/>
          <p:cNvPicPr>
            <a:picLocks noChangeAspect="1" noChangeArrowheads="1"/>
          </p:cNvPicPr>
          <p:nvPr/>
        </p:nvPicPr>
        <p:blipFill>
          <a:blip r:embed="rId2" cstate="print"/>
          <a:srcRect/>
          <a:stretch>
            <a:fillRect/>
          </a:stretch>
        </p:blipFill>
        <p:spPr bwMode="auto">
          <a:xfrm>
            <a:off x="179512" y="260648"/>
            <a:ext cx="1547664" cy="10801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57422" y="152400"/>
            <a:ext cx="6329378" cy="1219200"/>
          </a:xfrm>
        </p:spPr>
        <p:txBody>
          <a:bodyPr/>
          <a:lstStyle/>
          <a:p>
            <a:r>
              <a:rPr lang="tr-TR" b="1" dirty="0">
                <a:solidFill>
                  <a:srgbClr val="FFFF00"/>
                </a:solidFill>
              </a:rPr>
              <a:t>Görevleri-1</a:t>
            </a:r>
          </a:p>
        </p:txBody>
      </p:sp>
      <p:sp>
        <p:nvSpPr>
          <p:cNvPr id="3" name="2 İçerik Yer Tutucusu"/>
          <p:cNvSpPr>
            <a:spLocks noGrp="1"/>
          </p:cNvSpPr>
          <p:nvPr>
            <p:ph idx="1"/>
          </p:nvPr>
        </p:nvSpPr>
        <p:spPr>
          <a:xfrm>
            <a:off x="251520" y="1196752"/>
            <a:ext cx="8712968" cy="5400600"/>
          </a:xfrm>
        </p:spPr>
        <p:txBody>
          <a:bodyPr>
            <a:noAutofit/>
          </a:bodyPr>
          <a:lstStyle/>
          <a:p>
            <a:pPr>
              <a:lnSpc>
                <a:spcPct val="170000"/>
              </a:lnSpc>
              <a:buNone/>
            </a:pPr>
            <a:r>
              <a:rPr lang="tr-TR" sz="1800" dirty="0"/>
              <a:t> a)Çalıştığı ünitenin kullanıma hazır bulundurulmasında görev alır.</a:t>
            </a:r>
          </a:p>
          <a:p>
            <a:pPr>
              <a:lnSpc>
                <a:spcPct val="170000"/>
              </a:lnSpc>
              <a:buNone/>
            </a:pPr>
            <a:r>
              <a:rPr lang="tr-TR" sz="1800" dirty="0"/>
              <a:t>b) Hastaların muayene, tetkik ve tedavi için hazırlanmasına, tıbbi işlem öncesinde elbiselerinin değiştirilmesine ve işlem sonrasında giyinmesine yardım eder.</a:t>
            </a:r>
          </a:p>
          <a:p>
            <a:pPr>
              <a:lnSpc>
                <a:spcPct val="170000"/>
              </a:lnSpc>
              <a:buNone/>
            </a:pPr>
            <a:r>
              <a:rPr lang="tr-TR" sz="1800" dirty="0"/>
              <a:t>c) Sağlık meslek mensubunun uygun gördüğü durumlarda hastanın yürümesine ve hareket etmesine yardım eder.</a:t>
            </a:r>
          </a:p>
          <a:p>
            <a:pPr>
              <a:lnSpc>
                <a:spcPct val="170000"/>
              </a:lnSpc>
              <a:buNone/>
            </a:pPr>
            <a:r>
              <a:rPr lang="tr-TR" sz="1800" dirty="0"/>
              <a:t>ç) Hareket kısıtlılığı olan hastalar için sağlık meslek mensubunun uygun gördüğü pozisyonu verir.</a:t>
            </a:r>
          </a:p>
          <a:p>
            <a:pPr>
              <a:lnSpc>
                <a:spcPct val="170000"/>
              </a:lnSpc>
              <a:buNone/>
            </a:pPr>
            <a:r>
              <a:rPr lang="tr-TR" sz="1800" dirty="0"/>
              <a:t>d)   İlgilendiği hastaların genel durumunda fark ettiği değişiklikleri sağlık meslek mensubuna bildirir.</a:t>
            </a:r>
          </a:p>
          <a:p>
            <a:pPr>
              <a:lnSpc>
                <a:spcPct val="170000"/>
              </a:lnSpc>
              <a:buNone/>
            </a:pPr>
            <a:r>
              <a:rPr lang="tr-TR" sz="1800" dirty="0"/>
              <a:t>e)   Sağlık meslek mensuplarının belirlemiş olduğu günlük yaşam aktivitelerine yönelik plan doğrultusunda hastaya yardım eder.</a:t>
            </a:r>
          </a:p>
          <a:p>
            <a:pPr>
              <a:lnSpc>
                <a:spcPct val="170000"/>
              </a:lnSpc>
              <a:buNone/>
            </a:pPr>
            <a:endParaRPr lang="tr-TR" sz="2000" dirty="0"/>
          </a:p>
          <a:p>
            <a:pPr>
              <a:lnSpc>
                <a:spcPct val="170000"/>
              </a:lnSpc>
            </a:pPr>
            <a:endParaRPr lang="tr-TR" sz="1800" dirty="0"/>
          </a:p>
        </p:txBody>
      </p:sp>
      <p:pic>
        <p:nvPicPr>
          <p:cNvPr id="5" name="Picture 2" descr="meb ile ilgili görsel sonucu"/>
          <p:cNvPicPr>
            <a:picLocks noChangeAspect="1" noChangeArrowheads="1"/>
          </p:cNvPicPr>
          <p:nvPr/>
        </p:nvPicPr>
        <p:blipFill>
          <a:blip r:embed="rId2" cstate="print"/>
          <a:srcRect/>
          <a:stretch>
            <a:fillRect/>
          </a:stretch>
        </p:blipFill>
        <p:spPr bwMode="auto">
          <a:xfrm>
            <a:off x="0" y="116632"/>
            <a:ext cx="1944216" cy="10801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28860" y="152400"/>
            <a:ext cx="6257940" cy="1219200"/>
          </a:xfrm>
        </p:spPr>
        <p:txBody>
          <a:bodyPr/>
          <a:lstStyle/>
          <a:p>
            <a:r>
              <a:rPr lang="tr-TR" b="1" dirty="0" smtClean="0">
                <a:solidFill>
                  <a:schemeClr val="accent1"/>
                </a:solidFill>
              </a:rPr>
              <a:t>    </a:t>
            </a:r>
            <a:r>
              <a:rPr lang="tr-TR" b="1" dirty="0" smtClean="0">
                <a:solidFill>
                  <a:srgbClr val="C00000"/>
                </a:solidFill>
              </a:rPr>
              <a:t> </a:t>
            </a:r>
            <a:r>
              <a:rPr lang="tr-TR" b="1" dirty="0" smtClean="0">
                <a:solidFill>
                  <a:srgbClr val="FFFF00"/>
                </a:solidFill>
              </a:rPr>
              <a:t>Görevleri-2</a:t>
            </a:r>
            <a:endParaRPr lang="tr-TR" dirty="0">
              <a:solidFill>
                <a:srgbClr val="FFFF00"/>
              </a:solidFill>
            </a:endParaRPr>
          </a:p>
        </p:txBody>
      </p:sp>
      <p:sp>
        <p:nvSpPr>
          <p:cNvPr id="3" name="2 İçerik Yer Tutucusu"/>
          <p:cNvSpPr>
            <a:spLocks noGrp="1"/>
          </p:cNvSpPr>
          <p:nvPr>
            <p:ph idx="1"/>
          </p:nvPr>
        </p:nvSpPr>
        <p:spPr>
          <a:xfrm>
            <a:off x="179512" y="1285860"/>
            <a:ext cx="8784976" cy="5214974"/>
          </a:xfrm>
        </p:spPr>
        <p:txBody>
          <a:bodyPr>
            <a:noAutofit/>
          </a:bodyPr>
          <a:lstStyle/>
          <a:p>
            <a:pPr>
              <a:lnSpc>
                <a:spcPct val="170000"/>
              </a:lnSpc>
              <a:buNone/>
            </a:pPr>
            <a:r>
              <a:rPr lang="tr-TR" sz="1800" dirty="0"/>
              <a:t>f)Sağlık meslek mensubu tarafından belirlenen beslenme programına uygun olarak hastanın beslenmesine yardımcı </a:t>
            </a:r>
            <a:r>
              <a:rPr lang="tr-TR" sz="1800" dirty="0" smtClean="0"/>
              <a:t>olur.</a:t>
            </a:r>
            <a:endParaRPr lang="tr-TR" sz="1800" dirty="0"/>
          </a:p>
          <a:p>
            <a:pPr>
              <a:lnSpc>
                <a:spcPct val="170000"/>
              </a:lnSpc>
              <a:buNone/>
            </a:pPr>
            <a:r>
              <a:rPr lang="tr-TR" sz="1800" dirty="0"/>
              <a:t>g)   Sağlık meslek mensubu tarafından belirlenen egzersiz programının hastaya uygulanmasına yardım eder.</a:t>
            </a:r>
          </a:p>
          <a:p>
            <a:pPr>
              <a:lnSpc>
                <a:spcPct val="170000"/>
              </a:lnSpc>
              <a:buNone/>
            </a:pPr>
            <a:r>
              <a:rPr lang="tr-TR" sz="1800" dirty="0"/>
              <a:t>ğ) Kullanılan malzemelerin hazırlanmasına, temizliğine, dezenfeksiyonuna ve uygun şekilde saklanmasına yardım eder.</a:t>
            </a:r>
          </a:p>
          <a:p>
            <a:pPr>
              <a:lnSpc>
                <a:spcPct val="170000"/>
              </a:lnSpc>
              <a:buNone/>
            </a:pPr>
            <a:r>
              <a:rPr lang="tr-TR" sz="1800" dirty="0"/>
              <a:t>h)   Kullanılan aletlerin sterilize edilmesine, kirlenmiş malzemelerin bertaraf edilmesine, tıbbi aletlerin ve malzemelerin kullanıma hazır bulundurulmasına yardım eder.</a:t>
            </a:r>
          </a:p>
          <a:p>
            <a:pPr>
              <a:lnSpc>
                <a:spcPct val="170000"/>
              </a:lnSpc>
              <a:buNone/>
            </a:pPr>
            <a:r>
              <a:rPr lang="tr-TR" sz="1800" dirty="0"/>
              <a:t>ı) Alınan kan, doku veya diğer örneklerin </a:t>
            </a:r>
            <a:r>
              <a:rPr lang="tr-TR" sz="1800" dirty="0" err="1"/>
              <a:t>laboratuvara</a:t>
            </a:r>
            <a:r>
              <a:rPr lang="tr-TR" sz="1800" dirty="0"/>
              <a:t> naklini sağlar.</a:t>
            </a:r>
          </a:p>
          <a:p>
            <a:pPr>
              <a:lnSpc>
                <a:spcPct val="170000"/>
              </a:lnSpc>
              <a:buNone/>
            </a:pPr>
            <a:r>
              <a:rPr lang="tr-TR" sz="1800" dirty="0"/>
              <a:t>i)    Hastanın başka bir kliniğe ya da birime transferine yardım ve refakat eder.</a:t>
            </a:r>
          </a:p>
        </p:txBody>
      </p:sp>
      <p:pic>
        <p:nvPicPr>
          <p:cNvPr id="5" name="Picture 2" descr="meb ile ilgili görsel sonucu"/>
          <p:cNvPicPr>
            <a:picLocks noChangeAspect="1" noChangeArrowheads="1"/>
          </p:cNvPicPr>
          <p:nvPr/>
        </p:nvPicPr>
        <p:blipFill>
          <a:blip r:embed="rId2" cstate="print"/>
          <a:srcRect/>
          <a:stretch>
            <a:fillRect/>
          </a:stretch>
        </p:blipFill>
        <p:spPr bwMode="auto">
          <a:xfrm>
            <a:off x="179512" y="404664"/>
            <a:ext cx="1944216" cy="10801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8650" y="476672"/>
            <a:ext cx="7886700" cy="5832648"/>
          </a:xfrm>
        </p:spPr>
        <p:txBody>
          <a:bodyPr>
            <a:normAutofit/>
          </a:bodyPr>
          <a:lstStyle/>
          <a:p>
            <a:endParaRPr lang="tr-TR" sz="2800" dirty="0" smtClean="0">
              <a:solidFill>
                <a:schemeClr val="bg1"/>
              </a:solidFill>
            </a:endParaRPr>
          </a:p>
          <a:p>
            <a:r>
              <a:rPr lang="tr-TR" sz="2800" dirty="0" smtClean="0">
                <a:solidFill>
                  <a:schemeClr val="bg1"/>
                </a:solidFill>
              </a:rPr>
              <a:t>Okulumuz 1989 yılından bu yana sağlık hizmetleri alanında eğitim öğretimini sürdürmektedir.</a:t>
            </a:r>
          </a:p>
          <a:p>
            <a:endParaRPr lang="tr-TR" sz="2800" dirty="0" smtClean="0">
              <a:solidFill>
                <a:schemeClr val="bg1"/>
              </a:solidFill>
            </a:endParaRPr>
          </a:p>
          <a:p>
            <a:r>
              <a:rPr lang="tr-TR" sz="2800" dirty="0" smtClean="0">
                <a:solidFill>
                  <a:schemeClr val="bg1"/>
                </a:solidFill>
              </a:rPr>
              <a:t>İlk mezunlarımız </a:t>
            </a:r>
            <a:r>
              <a:rPr lang="tr-TR" sz="2800" dirty="0" smtClean="0">
                <a:solidFill>
                  <a:srgbClr val="FFFF00"/>
                </a:solidFill>
              </a:rPr>
              <a:t>Hemşirelik </a:t>
            </a:r>
            <a:r>
              <a:rPr lang="tr-TR" sz="2800" dirty="0" smtClean="0">
                <a:solidFill>
                  <a:schemeClr val="bg1"/>
                </a:solidFill>
              </a:rPr>
              <a:t>bölümünden olup daha sonra </a:t>
            </a:r>
            <a:r>
              <a:rPr lang="tr-TR" sz="2800" dirty="0" smtClean="0">
                <a:solidFill>
                  <a:srgbClr val="FFFF00"/>
                </a:solidFill>
              </a:rPr>
              <a:t>tıbbi sekreterlik, laboratuvar  ve  ATT </a:t>
            </a:r>
            <a:r>
              <a:rPr lang="tr-TR" sz="2800" dirty="0" smtClean="0">
                <a:solidFill>
                  <a:schemeClr val="bg1"/>
                </a:solidFill>
              </a:rPr>
              <a:t>bölümünden mezun verilmiştir. </a:t>
            </a:r>
          </a:p>
          <a:p>
            <a:endParaRPr lang="tr-TR" sz="2800" dirty="0" smtClean="0">
              <a:solidFill>
                <a:schemeClr val="bg1"/>
              </a:solidFill>
            </a:endParaRPr>
          </a:p>
          <a:p>
            <a:pPr>
              <a:buNone/>
            </a:pPr>
            <a:r>
              <a:rPr lang="tr-TR" sz="2800" dirty="0" smtClean="0">
                <a:solidFill>
                  <a:schemeClr val="bg1"/>
                </a:solidFill>
              </a:rPr>
              <a:t>   2018..yılından bu yana sağlık hizmetleri alanında </a:t>
            </a:r>
            <a:r>
              <a:rPr lang="tr-TR" sz="2800" dirty="0" smtClean="0">
                <a:solidFill>
                  <a:srgbClr val="FFFF00"/>
                </a:solidFill>
              </a:rPr>
              <a:t>Ebe </a:t>
            </a:r>
            <a:r>
              <a:rPr lang="tr-TR" sz="2800" dirty="0" err="1" smtClean="0">
                <a:solidFill>
                  <a:srgbClr val="FFFF00"/>
                </a:solidFill>
              </a:rPr>
              <a:t>Yard</a:t>
            </a:r>
            <a:r>
              <a:rPr lang="tr-TR" sz="2800" dirty="0" smtClean="0">
                <a:solidFill>
                  <a:srgbClr val="FFFF00"/>
                </a:solidFill>
              </a:rPr>
              <a:t>., Hemşire </a:t>
            </a:r>
            <a:r>
              <a:rPr lang="tr-TR" sz="2800" dirty="0" err="1" smtClean="0">
                <a:solidFill>
                  <a:srgbClr val="FFFF00"/>
                </a:solidFill>
              </a:rPr>
              <a:t>Yard</a:t>
            </a:r>
            <a:r>
              <a:rPr lang="tr-TR" sz="2800" dirty="0" smtClean="0">
                <a:solidFill>
                  <a:srgbClr val="FFFF00"/>
                </a:solidFill>
              </a:rPr>
              <a:t>. ve Sağlık Bakım Teknisyenliği </a:t>
            </a:r>
            <a:r>
              <a:rPr lang="tr-TR" sz="2800" dirty="0" smtClean="0">
                <a:solidFill>
                  <a:schemeClr val="bg1"/>
                </a:solidFill>
              </a:rPr>
              <a:t>dalında mezun verilmeye başlanılmıştır.</a:t>
            </a:r>
            <a:endParaRPr lang="tr-TR"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14612" y="152400"/>
            <a:ext cx="5972188" cy="1219200"/>
          </a:xfrm>
        </p:spPr>
        <p:txBody>
          <a:bodyPr/>
          <a:lstStyle/>
          <a:p>
            <a:r>
              <a:rPr lang="tr-TR" b="1" dirty="0">
                <a:solidFill>
                  <a:srgbClr val="FFFF00"/>
                </a:solidFill>
              </a:rPr>
              <a:t>3. Ebe Yardımcılığı</a:t>
            </a:r>
          </a:p>
        </p:txBody>
      </p:sp>
      <p:sp>
        <p:nvSpPr>
          <p:cNvPr id="3" name="2 İçerik Yer Tutucusu"/>
          <p:cNvSpPr>
            <a:spLocks noGrp="1"/>
          </p:cNvSpPr>
          <p:nvPr>
            <p:ph idx="1"/>
          </p:nvPr>
        </p:nvSpPr>
        <p:spPr/>
        <p:txBody>
          <a:bodyPr>
            <a:normAutofit/>
          </a:bodyPr>
          <a:lstStyle/>
          <a:p>
            <a:r>
              <a:rPr lang="tr-TR" sz="2400" dirty="0">
                <a:solidFill>
                  <a:srgbClr val="212529"/>
                </a:solidFill>
                <a:latin typeface="MyriadPro"/>
                <a:ea typeface="Times New Roman" panose="02020603050405020304"/>
                <a:cs typeface="Times New Roman" panose="02020603050405020304"/>
              </a:rPr>
              <a:t>Mesleki ve Teknik Anadolu Liselerinin Sağlık Hizmetleri </a:t>
            </a:r>
            <a:endParaRPr lang="tr-TR" sz="2400" dirty="0" smtClean="0">
              <a:solidFill>
                <a:srgbClr val="212529"/>
              </a:solidFill>
              <a:latin typeface="MyriadPro"/>
              <a:ea typeface="Times New Roman" panose="02020603050405020304"/>
              <a:cs typeface="Times New Roman" panose="02020603050405020304"/>
            </a:endParaRPr>
          </a:p>
          <a:p>
            <a:pPr marL="0" indent="0">
              <a:buNone/>
            </a:pPr>
            <a:r>
              <a:rPr lang="tr-TR" sz="2400" dirty="0" smtClean="0">
                <a:solidFill>
                  <a:srgbClr val="212529"/>
                </a:solidFill>
                <a:latin typeface="MyriadPro"/>
                <a:ea typeface="Times New Roman" panose="02020603050405020304"/>
                <a:cs typeface="Times New Roman" panose="02020603050405020304"/>
              </a:rPr>
              <a:t>Alanı </a:t>
            </a:r>
            <a:r>
              <a:rPr lang="tr-TR" sz="2400" dirty="0">
                <a:solidFill>
                  <a:srgbClr val="212529"/>
                </a:solidFill>
                <a:latin typeface="MyriadPro"/>
                <a:ea typeface="Times New Roman" panose="02020603050405020304"/>
                <a:cs typeface="Times New Roman" panose="02020603050405020304"/>
              </a:rPr>
              <a:t>/Ebe Yardımcılığı dalından mezun olup, ebelerin </a:t>
            </a:r>
            <a:endParaRPr lang="tr-TR" sz="2400" dirty="0" smtClean="0">
              <a:solidFill>
                <a:srgbClr val="212529"/>
              </a:solidFill>
              <a:latin typeface="MyriadPro"/>
              <a:ea typeface="Times New Roman" panose="02020603050405020304"/>
              <a:cs typeface="Times New Roman" panose="02020603050405020304"/>
            </a:endParaRPr>
          </a:p>
          <a:p>
            <a:pPr marL="0" indent="0">
              <a:buNone/>
            </a:pPr>
            <a:r>
              <a:rPr lang="tr-TR" sz="2400" dirty="0" smtClean="0">
                <a:solidFill>
                  <a:srgbClr val="212529"/>
                </a:solidFill>
                <a:latin typeface="MyriadPro"/>
                <a:ea typeface="Times New Roman" panose="02020603050405020304"/>
                <a:cs typeface="Times New Roman" panose="02020603050405020304"/>
              </a:rPr>
              <a:t>nezaretinde </a:t>
            </a:r>
            <a:r>
              <a:rPr lang="tr-TR" sz="2400" dirty="0">
                <a:solidFill>
                  <a:srgbClr val="212529"/>
                </a:solidFill>
                <a:latin typeface="MyriadPro"/>
                <a:ea typeface="Times New Roman" panose="02020603050405020304"/>
                <a:cs typeface="Times New Roman" panose="02020603050405020304"/>
              </a:rPr>
              <a:t>yardımcı olarak çalışan, ayrıca hastaların </a:t>
            </a:r>
            <a:endParaRPr lang="tr-TR" sz="2400" dirty="0" smtClean="0">
              <a:solidFill>
                <a:srgbClr val="212529"/>
              </a:solidFill>
              <a:latin typeface="MyriadPro"/>
              <a:ea typeface="Times New Roman" panose="02020603050405020304"/>
              <a:cs typeface="Times New Roman" panose="02020603050405020304"/>
            </a:endParaRPr>
          </a:p>
          <a:p>
            <a:pPr marL="0" indent="0">
              <a:buNone/>
            </a:pPr>
            <a:r>
              <a:rPr lang="tr-TR" sz="2400" dirty="0" smtClean="0">
                <a:solidFill>
                  <a:srgbClr val="212529"/>
                </a:solidFill>
                <a:latin typeface="MyriadPro"/>
                <a:ea typeface="Times New Roman" panose="02020603050405020304"/>
                <a:cs typeface="Times New Roman" panose="02020603050405020304"/>
              </a:rPr>
              <a:t>günlük </a:t>
            </a:r>
            <a:r>
              <a:rPr lang="tr-TR" sz="2400" dirty="0">
                <a:solidFill>
                  <a:srgbClr val="212529"/>
                </a:solidFill>
                <a:latin typeface="MyriadPro"/>
                <a:ea typeface="Times New Roman" panose="02020603050405020304"/>
                <a:cs typeface="Times New Roman" panose="02020603050405020304"/>
              </a:rPr>
              <a:t>yaşam aktivitelerinin yerine getirilmesi, </a:t>
            </a:r>
            <a:r>
              <a:rPr lang="tr-TR" sz="2400" dirty="0" smtClean="0">
                <a:solidFill>
                  <a:srgbClr val="212529"/>
                </a:solidFill>
                <a:latin typeface="MyriadPro"/>
                <a:ea typeface="Times New Roman" panose="02020603050405020304"/>
                <a:cs typeface="Times New Roman" panose="02020603050405020304"/>
              </a:rPr>
              <a:t>beslenme</a:t>
            </a:r>
          </a:p>
          <a:p>
            <a:pPr marL="0" indent="0">
              <a:buNone/>
            </a:pPr>
            <a:r>
              <a:rPr lang="tr-TR" sz="2400" dirty="0" smtClean="0">
                <a:solidFill>
                  <a:srgbClr val="212529"/>
                </a:solidFill>
                <a:latin typeface="MyriadPro"/>
                <a:ea typeface="Times New Roman" panose="02020603050405020304"/>
                <a:cs typeface="Times New Roman" panose="02020603050405020304"/>
              </a:rPr>
              <a:t> </a:t>
            </a:r>
            <a:r>
              <a:rPr lang="tr-TR" sz="2400" dirty="0">
                <a:solidFill>
                  <a:srgbClr val="212529"/>
                </a:solidFill>
                <a:latin typeface="MyriadPro"/>
                <a:ea typeface="Times New Roman" panose="02020603050405020304"/>
                <a:cs typeface="Times New Roman" panose="02020603050405020304"/>
              </a:rPr>
              <a:t>programının uygulanması, kişisel bakım ve temizliği ile </a:t>
            </a:r>
            <a:endParaRPr lang="tr-TR" sz="2400" dirty="0" smtClean="0">
              <a:solidFill>
                <a:srgbClr val="212529"/>
              </a:solidFill>
              <a:latin typeface="MyriadPro"/>
              <a:ea typeface="Times New Roman" panose="02020603050405020304"/>
              <a:cs typeface="Times New Roman" panose="02020603050405020304"/>
            </a:endParaRPr>
          </a:p>
          <a:p>
            <a:pPr marL="0" indent="0">
              <a:buNone/>
            </a:pPr>
            <a:r>
              <a:rPr lang="tr-TR" sz="2400" dirty="0" smtClean="0">
                <a:solidFill>
                  <a:srgbClr val="212529"/>
                </a:solidFill>
                <a:latin typeface="MyriadPro"/>
                <a:ea typeface="Times New Roman" panose="02020603050405020304"/>
                <a:cs typeface="Times New Roman" panose="02020603050405020304"/>
              </a:rPr>
              <a:t>sağlık </a:t>
            </a:r>
            <a:r>
              <a:rPr lang="tr-TR" sz="2400" dirty="0">
                <a:solidFill>
                  <a:srgbClr val="212529"/>
                </a:solidFill>
                <a:latin typeface="MyriadPro"/>
                <a:ea typeface="Times New Roman" panose="02020603050405020304"/>
                <a:cs typeface="Times New Roman" panose="02020603050405020304"/>
              </a:rPr>
              <a:t>hizmetlerine ulaşımında yardımcı olan ve refakat </a:t>
            </a:r>
            <a:endParaRPr lang="tr-TR" sz="2400" dirty="0" smtClean="0">
              <a:solidFill>
                <a:srgbClr val="212529"/>
              </a:solidFill>
              <a:latin typeface="MyriadPro"/>
              <a:ea typeface="Times New Roman" panose="02020603050405020304"/>
              <a:cs typeface="Times New Roman" panose="02020603050405020304"/>
            </a:endParaRPr>
          </a:p>
          <a:p>
            <a:pPr marL="0" indent="0">
              <a:buNone/>
            </a:pPr>
            <a:r>
              <a:rPr lang="tr-TR" sz="2400" dirty="0" smtClean="0">
                <a:solidFill>
                  <a:srgbClr val="212529"/>
                </a:solidFill>
                <a:latin typeface="MyriadPro"/>
                <a:ea typeface="Times New Roman" panose="02020603050405020304"/>
                <a:cs typeface="Times New Roman" panose="02020603050405020304"/>
              </a:rPr>
              <a:t>eden </a:t>
            </a:r>
            <a:r>
              <a:rPr lang="tr-TR" sz="2400" dirty="0">
                <a:solidFill>
                  <a:srgbClr val="212529"/>
                </a:solidFill>
                <a:latin typeface="MyriadPro"/>
                <a:ea typeface="Times New Roman" panose="02020603050405020304"/>
                <a:cs typeface="Times New Roman" panose="02020603050405020304"/>
              </a:rPr>
              <a:t>sağlık teknisyenidir.</a:t>
            </a:r>
            <a:endParaRPr lang="tr-TR" sz="2400" dirty="0"/>
          </a:p>
        </p:txBody>
      </p:sp>
      <p:pic>
        <p:nvPicPr>
          <p:cNvPr id="5" name="Picture 2" descr="meb ile ilgili görsel sonucu"/>
          <p:cNvPicPr>
            <a:picLocks noChangeAspect="1" noChangeArrowheads="1"/>
          </p:cNvPicPr>
          <p:nvPr/>
        </p:nvPicPr>
        <p:blipFill>
          <a:blip r:embed="rId2" cstate="print"/>
          <a:srcRect/>
          <a:stretch>
            <a:fillRect/>
          </a:stretch>
        </p:blipFill>
        <p:spPr bwMode="auto">
          <a:xfrm>
            <a:off x="323528" y="260648"/>
            <a:ext cx="1944216" cy="108012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FF00"/>
                </a:solidFill>
              </a:rPr>
              <a:t>Eğitimin Süresi ve İçeriği</a:t>
            </a:r>
            <a:endParaRPr lang="tr-TR" dirty="0">
              <a:solidFill>
                <a:srgbClr val="FFFF00"/>
              </a:solidFill>
            </a:endParaRPr>
          </a:p>
        </p:txBody>
      </p:sp>
      <p:sp>
        <p:nvSpPr>
          <p:cNvPr id="3" name="İçerik Yer Tutucusu 2"/>
          <p:cNvSpPr>
            <a:spLocks noGrp="1"/>
          </p:cNvSpPr>
          <p:nvPr>
            <p:ph idx="1"/>
          </p:nvPr>
        </p:nvSpPr>
        <p:spPr/>
        <p:txBody>
          <a:bodyPr>
            <a:normAutofit/>
          </a:bodyPr>
          <a:lstStyle/>
          <a:p>
            <a:pPr lvl="0" algn="just">
              <a:buNone/>
            </a:pPr>
            <a:r>
              <a:rPr lang="tr-TR" sz="2400" dirty="0" smtClean="0">
                <a:solidFill>
                  <a:prstClr val="black"/>
                </a:solidFill>
              </a:rPr>
              <a:t>        Sağlık </a:t>
            </a:r>
            <a:r>
              <a:rPr lang="tr-TR" sz="2400" dirty="0">
                <a:solidFill>
                  <a:prstClr val="black"/>
                </a:solidFill>
              </a:rPr>
              <a:t>Meslek Liselerinin </a:t>
            </a:r>
            <a:r>
              <a:rPr lang="tr-TR" sz="2400" dirty="0" smtClean="0">
                <a:solidFill>
                  <a:prstClr val="black"/>
                </a:solidFill>
              </a:rPr>
              <a:t>Ebe Yardımcılığı Bölümünde </a:t>
            </a:r>
            <a:r>
              <a:rPr lang="tr-TR" sz="2400" dirty="0">
                <a:solidFill>
                  <a:prstClr val="black"/>
                </a:solidFill>
              </a:rPr>
              <a:t>4 yıl süre ile eğitim verilmektedir. Mesleki Eğitimde; Genel Kültür Dersleri yanında Meslek Dersleri ve bunların Uygulamalı Dersleri </a:t>
            </a:r>
            <a:r>
              <a:rPr lang="tr-TR" sz="2400" dirty="0" smtClean="0">
                <a:solidFill>
                  <a:prstClr val="black"/>
                </a:solidFill>
              </a:rPr>
              <a:t>(Hastanelerde</a:t>
            </a:r>
            <a:r>
              <a:rPr lang="tr-TR" sz="2400" dirty="0">
                <a:solidFill>
                  <a:prstClr val="black"/>
                </a:solidFill>
              </a:rPr>
              <a:t>) verilmektedir.</a:t>
            </a:r>
          </a:p>
          <a:p>
            <a:pPr lvl="0" algn="just">
              <a:buNone/>
            </a:pPr>
            <a:r>
              <a:rPr lang="tr-TR" sz="2400" dirty="0">
                <a:solidFill>
                  <a:prstClr val="black"/>
                </a:solidFill>
              </a:rPr>
              <a:t>         </a:t>
            </a:r>
          </a:p>
          <a:p>
            <a:pPr lvl="0" algn="just">
              <a:buNone/>
            </a:pPr>
            <a:r>
              <a:rPr lang="tr-TR" sz="2400" dirty="0">
                <a:solidFill>
                  <a:prstClr val="black"/>
                </a:solidFill>
              </a:rPr>
              <a:t>             12. </a:t>
            </a:r>
            <a:r>
              <a:rPr lang="tr-TR" sz="2400" dirty="0" smtClean="0">
                <a:solidFill>
                  <a:prstClr val="black"/>
                </a:solidFill>
              </a:rPr>
              <a:t>sınıfta öğrencilerin </a:t>
            </a:r>
            <a:r>
              <a:rPr lang="tr-TR" sz="2400" dirty="0">
                <a:solidFill>
                  <a:prstClr val="black"/>
                </a:solidFill>
              </a:rPr>
              <a:t>staj eğitimi başlamaktadır. İl Sağlık Müdürlüğünün belirlediği hastaneler vasıtasıyla staj </a:t>
            </a:r>
            <a:r>
              <a:rPr lang="tr-TR" sz="2400" dirty="0" smtClean="0">
                <a:solidFill>
                  <a:prstClr val="black"/>
                </a:solidFill>
              </a:rPr>
              <a:t>süreleri tamamlanmaktadır</a:t>
            </a:r>
            <a:r>
              <a:rPr lang="tr-TR" sz="2400" dirty="0">
                <a:solidFill>
                  <a:prstClr val="black"/>
                </a:solidFill>
              </a:rPr>
              <a:t>.</a:t>
            </a:r>
          </a:p>
          <a:p>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b="1" dirty="0">
                <a:solidFill>
                  <a:srgbClr val="FFFF00"/>
                </a:solidFill>
              </a:rPr>
              <a:t>Çalışma Alanları:</a:t>
            </a:r>
            <a:endParaRPr lang="tr-TR" dirty="0">
              <a:solidFill>
                <a:srgbClr val="FFFF00"/>
              </a:solidFill>
            </a:endParaRPr>
          </a:p>
        </p:txBody>
      </p:sp>
      <p:sp>
        <p:nvSpPr>
          <p:cNvPr id="3" name="İçerik Yer Tutucusu 2"/>
          <p:cNvSpPr>
            <a:spLocks noGrp="1"/>
          </p:cNvSpPr>
          <p:nvPr>
            <p:ph idx="1"/>
          </p:nvPr>
        </p:nvSpPr>
        <p:spPr/>
        <p:txBody>
          <a:bodyPr>
            <a:normAutofit fontScale="92500"/>
          </a:bodyPr>
          <a:lstStyle/>
          <a:p>
            <a:pPr lvl="0">
              <a:lnSpc>
                <a:spcPct val="150000"/>
              </a:lnSpc>
              <a:buNone/>
            </a:pPr>
            <a:r>
              <a:rPr lang="tr-TR" sz="2400" b="1" dirty="0">
                <a:solidFill>
                  <a:srgbClr val="002060"/>
                </a:solidFill>
              </a:rPr>
              <a:t>Sağlık Meslek Liselerini bitiren mezunlar </a:t>
            </a:r>
            <a:r>
              <a:rPr lang="tr-TR" sz="2400" b="1" dirty="0" smtClean="0">
                <a:solidFill>
                  <a:srgbClr val="002060"/>
                </a:solidFill>
              </a:rPr>
              <a:t>Ebe Yardımcısı olarak</a:t>
            </a:r>
            <a:r>
              <a:rPr lang="tr-TR" sz="2400" b="1" dirty="0">
                <a:solidFill>
                  <a:srgbClr val="002060"/>
                </a:solidFill>
              </a:rPr>
              <a:t>; </a:t>
            </a:r>
            <a:endParaRPr lang="tr-TR" sz="2300" b="1" dirty="0">
              <a:solidFill>
                <a:srgbClr val="002060"/>
              </a:solidFill>
            </a:endParaRPr>
          </a:p>
          <a:p>
            <a:pPr lvl="2">
              <a:lnSpc>
                <a:spcPct val="150000"/>
              </a:lnSpc>
              <a:buFont typeface="Wingdings" panose="05000000000000000000" pitchFamily="2" charset="2"/>
              <a:buChar char="q"/>
            </a:pPr>
            <a:r>
              <a:rPr lang="tr-TR" sz="1800" b="1" dirty="0">
                <a:solidFill>
                  <a:prstClr val="black"/>
                </a:solidFill>
              </a:rPr>
              <a:t>Kamu ve özel sağlık kurum ve kuruluşlarında, </a:t>
            </a:r>
          </a:p>
          <a:p>
            <a:pPr lvl="2">
              <a:lnSpc>
                <a:spcPct val="150000"/>
              </a:lnSpc>
              <a:buFont typeface="Wingdings" panose="05000000000000000000" pitchFamily="2" charset="2"/>
              <a:buChar char="q"/>
            </a:pPr>
            <a:r>
              <a:rPr lang="tr-TR" sz="1800" b="1" dirty="0">
                <a:solidFill>
                  <a:prstClr val="black"/>
                </a:solidFill>
              </a:rPr>
              <a:t>Başbakanlık Sosyal Yardım ve Çocuk Esirgeme Kurumuna Bağlı Yataklı Ve Yataksız Sağlık Kuruluşları, </a:t>
            </a:r>
          </a:p>
          <a:p>
            <a:pPr lvl="2">
              <a:lnSpc>
                <a:spcPct val="150000"/>
              </a:lnSpc>
              <a:buFont typeface="Wingdings" panose="05000000000000000000" pitchFamily="2" charset="2"/>
              <a:buChar char="q"/>
            </a:pPr>
            <a:r>
              <a:rPr lang="tr-TR" sz="1800" b="1" dirty="0">
                <a:solidFill>
                  <a:prstClr val="black"/>
                </a:solidFill>
              </a:rPr>
              <a:t>Devlet Hastaneleri, </a:t>
            </a:r>
          </a:p>
          <a:p>
            <a:pPr lvl="2">
              <a:lnSpc>
                <a:spcPct val="150000"/>
              </a:lnSpc>
              <a:buFont typeface="Wingdings" panose="05000000000000000000" pitchFamily="2" charset="2"/>
              <a:buChar char="q"/>
            </a:pPr>
            <a:r>
              <a:rPr lang="tr-TR" sz="1800" b="1" dirty="0">
                <a:solidFill>
                  <a:prstClr val="black"/>
                </a:solidFill>
              </a:rPr>
              <a:t>Özel Hastaneler, </a:t>
            </a:r>
          </a:p>
          <a:p>
            <a:pPr lvl="2">
              <a:lnSpc>
                <a:spcPct val="150000"/>
              </a:lnSpc>
              <a:buFont typeface="Wingdings" panose="05000000000000000000" pitchFamily="2" charset="2"/>
              <a:buChar char="q"/>
            </a:pPr>
            <a:r>
              <a:rPr lang="tr-TR" sz="1800" b="1" dirty="0">
                <a:solidFill>
                  <a:prstClr val="black"/>
                </a:solidFill>
              </a:rPr>
              <a:t>Doğumevleri </a:t>
            </a:r>
          </a:p>
          <a:p>
            <a:pPr lvl="2">
              <a:lnSpc>
                <a:spcPct val="150000"/>
              </a:lnSpc>
              <a:buFont typeface="Wingdings" panose="05000000000000000000" pitchFamily="2" charset="2"/>
              <a:buChar char="q"/>
            </a:pPr>
            <a:r>
              <a:rPr lang="tr-TR" sz="1800" b="1" dirty="0">
                <a:solidFill>
                  <a:prstClr val="black"/>
                </a:solidFill>
              </a:rPr>
              <a:t>Üniversite Hastanelerinin Servis </a:t>
            </a:r>
          </a:p>
          <a:p>
            <a:pPr lvl="2">
              <a:lnSpc>
                <a:spcPct val="150000"/>
              </a:lnSpc>
              <a:buFont typeface="Wingdings" panose="05000000000000000000" pitchFamily="2" charset="2"/>
              <a:buChar char="q"/>
            </a:pPr>
            <a:r>
              <a:rPr lang="tr-TR" sz="1800" b="1" dirty="0">
                <a:solidFill>
                  <a:prstClr val="black"/>
                </a:solidFill>
              </a:rPr>
              <a:t>Acil Servislerinde Çalışmaktadırlar.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214"/>
            <a:ext cx="8229600" cy="1500198"/>
          </a:xfrm>
        </p:spPr>
        <p:txBody>
          <a:bodyPr>
            <a:normAutofit fontScale="90000"/>
          </a:bodyPr>
          <a:lstStyle/>
          <a:p>
            <a:r>
              <a:rPr lang="tr-TR" b="1" dirty="0" smtClean="0">
                <a:solidFill>
                  <a:schemeClr val="accent1"/>
                </a:solidFill>
              </a:rPr>
              <a:t/>
            </a:r>
            <a:br>
              <a:rPr lang="tr-TR" b="1" dirty="0" smtClean="0">
                <a:solidFill>
                  <a:schemeClr val="accent1"/>
                </a:solidFill>
              </a:rPr>
            </a:br>
            <a:r>
              <a:rPr lang="tr-TR" b="1" dirty="0" smtClean="0">
                <a:solidFill>
                  <a:schemeClr val="accent1"/>
                </a:solidFill>
              </a:rPr>
              <a:t>      </a:t>
            </a:r>
            <a:br>
              <a:rPr lang="tr-TR" b="1" dirty="0" smtClean="0">
                <a:solidFill>
                  <a:schemeClr val="accent1"/>
                </a:solidFill>
              </a:rPr>
            </a:br>
            <a:r>
              <a:rPr lang="tr-TR" b="1" dirty="0" smtClean="0">
                <a:solidFill>
                  <a:schemeClr val="accent1"/>
                </a:solidFill>
              </a:rPr>
              <a:t/>
            </a:r>
            <a:br>
              <a:rPr lang="tr-TR" b="1" dirty="0" smtClean="0">
                <a:solidFill>
                  <a:schemeClr val="accent1"/>
                </a:solidFill>
              </a:rPr>
            </a:br>
            <a:r>
              <a:rPr lang="tr-TR" b="1" dirty="0" smtClean="0">
                <a:solidFill>
                  <a:schemeClr val="accent1"/>
                </a:solidFill>
              </a:rPr>
              <a:t/>
            </a:r>
            <a:br>
              <a:rPr lang="tr-TR" b="1" dirty="0" smtClean="0">
                <a:solidFill>
                  <a:schemeClr val="accent1"/>
                </a:solidFill>
              </a:rPr>
            </a:br>
            <a:r>
              <a:rPr lang="tr-TR" b="1" dirty="0" smtClean="0">
                <a:solidFill>
                  <a:schemeClr val="accent1"/>
                </a:solidFill>
              </a:rPr>
              <a:t/>
            </a:r>
            <a:br>
              <a:rPr lang="tr-TR" b="1" dirty="0" smtClean="0">
                <a:solidFill>
                  <a:schemeClr val="accent1"/>
                </a:solidFill>
              </a:rPr>
            </a:br>
            <a:r>
              <a:rPr lang="tr-TR" b="1" dirty="0" smtClean="0">
                <a:solidFill>
                  <a:schemeClr val="accent1"/>
                </a:solidFill>
              </a:rPr>
              <a:t/>
            </a:r>
            <a:br>
              <a:rPr lang="tr-TR" b="1" dirty="0" smtClean="0">
                <a:solidFill>
                  <a:schemeClr val="accent1"/>
                </a:solidFill>
              </a:rPr>
            </a:br>
            <a:r>
              <a:rPr lang="tr-TR" b="1" dirty="0" smtClean="0">
                <a:solidFill>
                  <a:schemeClr val="accent1"/>
                </a:solidFill>
              </a:rPr>
              <a:t/>
            </a:r>
            <a:br>
              <a:rPr lang="tr-TR" b="1" dirty="0" smtClean="0">
                <a:solidFill>
                  <a:schemeClr val="accent1"/>
                </a:solidFill>
              </a:rPr>
            </a:br>
            <a:r>
              <a:rPr lang="tr-TR" b="1" dirty="0" smtClean="0">
                <a:solidFill>
                  <a:schemeClr val="accent1"/>
                </a:solidFill>
              </a:rPr>
              <a:t/>
            </a:r>
            <a:br>
              <a:rPr lang="tr-TR" b="1" dirty="0" smtClean="0">
                <a:solidFill>
                  <a:schemeClr val="accent1"/>
                </a:solidFill>
              </a:rPr>
            </a:br>
            <a:r>
              <a:rPr lang="tr-TR" b="1" dirty="0" smtClean="0">
                <a:solidFill>
                  <a:srgbClr val="C00000"/>
                </a:solidFill>
              </a:rPr>
              <a:t>GÖREVLERİ-1</a:t>
            </a:r>
            <a:r>
              <a:rPr lang="tr-TR" dirty="0" smtClean="0">
                <a:solidFill>
                  <a:srgbClr val="C00000"/>
                </a:solidFill>
              </a:rPr>
              <a:t/>
            </a:r>
            <a:br>
              <a:rPr lang="tr-TR" dirty="0" smtClean="0">
                <a:solidFill>
                  <a:srgbClr val="C00000"/>
                </a:solidFill>
              </a:rPr>
            </a:br>
            <a:endParaRPr lang="tr-TR" dirty="0">
              <a:solidFill>
                <a:srgbClr val="C00000"/>
              </a:solidFill>
            </a:endParaRPr>
          </a:p>
        </p:txBody>
      </p:sp>
      <p:sp>
        <p:nvSpPr>
          <p:cNvPr id="3" name="2 İçerik Yer Tutucusu"/>
          <p:cNvSpPr>
            <a:spLocks noGrp="1"/>
          </p:cNvSpPr>
          <p:nvPr>
            <p:ph idx="1"/>
          </p:nvPr>
        </p:nvSpPr>
        <p:spPr>
          <a:xfrm>
            <a:off x="107504" y="980728"/>
            <a:ext cx="8928992" cy="5877272"/>
          </a:xfrm>
        </p:spPr>
        <p:txBody>
          <a:bodyPr>
            <a:noAutofit/>
          </a:bodyPr>
          <a:lstStyle/>
          <a:p>
            <a:pPr>
              <a:lnSpc>
                <a:spcPct val="170000"/>
              </a:lnSpc>
              <a:buNone/>
            </a:pPr>
            <a:r>
              <a:rPr lang="tr-TR" sz="1800" dirty="0" smtClean="0"/>
              <a:t>a)  Doğurganlık sınırları içerisindeki kadınların üreme sağlığı konusunda kayıtlarının tutulmasına ya</a:t>
            </a:r>
          </a:p>
          <a:p>
            <a:pPr>
              <a:lnSpc>
                <a:spcPct val="170000"/>
              </a:lnSpc>
              <a:buNone/>
            </a:pPr>
            <a:r>
              <a:rPr lang="tr-TR" sz="1800" dirty="0" smtClean="0"/>
              <a:t>b)  Gebelik öncesi dönemde gebeliğe hazırlık eğitim programı ile anne-babalığa ve doğuma hazırlık programlarının uygulanmasına yardım eder.</a:t>
            </a:r>
          </a:p>
          <a:p>
            <a:pPr>
              <a:lnSpc>
                <a:spcPct val="170000"/>
              </a:lnSpc>
              <a:buNone/>
            </a:pPr>
            <a:r>
              <a:rPr lang="tr-TR" sz="1800" dirty="0" smtClean="0"/>
              <a:t>c)  Gebelik izlemleri süreci dâhil olmak üzere kadının muayeneye hazırlığını yapar.</a:t>
            </a:r>
          </a:p>
          <a:p>
            <a:pPr>
              <a:lnSpc>
                <a:spcPct val="170000"/>
              </a:lnSpc>
              <a:buNone/>
            </a:pPr>
            <a:r>
              <a:rPr lang="tr-TR" sz="1800" dirty="0" smtClean="0"/>
              <a:t>ç) Gebelik, doğum ve doğum sonrası dönemde gebenin günlük yaşam aktivitelerinin yerine getirilmesi, beslenme programının uygulanması, kişisel bakım ve temizliği ile ilgili gereksinimlerinin karşılanmasına yardımcı olur.</a:t>
            </a:r>
          </a:p>
          <a:p>
            <a:pPr>
              <a:lnSpc>
                <a:spcPct val="170000"/>
              </a:lnSpc>
              <a:buNone/>
            </a:pPr>
            <a:r>
              <a:rPr lang="tr-TR" sz="1800" dirty="0" smtClean="0"/>
              <a:t>d) Doğum sırasında gebenin doğum ağrısı ve doğum korkusuyla başa çıkmasına yardımcı olur.</a:t>
            </a:r>
          </a:p>
          <a:p>
            <a:pPr>
              <a:lnSpc>
                <a:spcPct val="170000"/>
              </a:lnSpc>
              <a:buNone/>
            </a:pPr>
            <a:r>
              <a:rPr lang="tr-TR" sz="1800" dirty="0" smtClean="0"/>
              <a:t>e)  Doğum sonrası dönemde; anneye bebek bakımı ve emzirme konusunda yardımcı olur, anne ve bebeğin genel sağlık durumunda fark ettiği değişiklikleri ebeye bildirir.</a:t>
            </a:r>
          </a:p>
          <a:p>
            <a:endParaRPr lang="tr-T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28860" y="0"/>
            <a:ext cx="6257940" cy="1357298"/>
          </a:xfrm>
        </p:spPr>
        <p:txBody>
          <a:bodyPr>
            <a:normAutofit/>
          </a:bodyPr>
          <a:lstStyle/>
          <a:p>
            <a:r>
              <a:rPr lang="tr-TR" b="1" dirty="0" smtClean="0">
                <a:solidFill>
                  <a:schemeClr val="accent1"/>
                </a:solidFill>
              </a:rPr>
              <a:t>    </a:t>
            </a:r>
            <a:r>
              <a:rPr lang="tr-TR" b="1" dirty="0" smtClean="0">
                <a:solidFill>
                  <a:srgbClr val="FFFF00"/>
                </a:solidFill>
              </a:rPr>
              <a:t>GÖREVLERİ-2</a:t>
            </a:r>
            <a:r>
              <a:rPr lang="tr-TR" dirty="0" smtClean="0">
                <a:solidFill>
                  <a:srgbClr val="FFFF00"/>
                </a:solidFill>
              </a:rPr>
              <a:t/>
            </a:r>
            <a:br>
              <a:rPr lang="tr-TR" dirty="0" smtClean="0">
                <a:solidFill>
                  <a:srgbClr val="FFFF00"/>
                </a:solidFill>
              </a:rPr>
            </a:br>
            <a:endParaRPr lang="tr-TR" dirty="0">
              <a:solidFill>
                <a:srgbClr val="FFFF00"/>
              </a:solidFill>
            </a:endParaRPr>
          </a:p>
        </p:txBody>
      </p:sp>
      <p:sp>
        <p:nvSpPr>
          <p:cNvPr id="3" name="2 İçerik Yer Tutucusu"/>
          <p:cNvSpPr>
            <a:spLocks noGrp="1"/>
          </p:cNvSpPr>
          <p:nvPr>
            <p:ph idx="1"/>
          </p:nvPr>
        </p:nvSpPr>
        <p:spPr>
          <a:xfrm>
            <a:off x="214282" y="1000108"/>
            <a:ext cx="8786874" cy="5126055"/>
          </a:xfrm>
        </p:spPr>
        <p:txBody>
          <a:bodyPr>
            <a:normAutofit fontScale="92500"/>
          </a:bodyPr>
          <a:lstStyle/>
          <a:p>
            <a:pPr>
              <a:lnSpc>
                <a:spcPct val="170000"/>
              </a:lnSpc>
              <a:buNone/>
            </a:pPr>
            <a:r>
              <a:rPr lang="tr-TR" dirty="0" smtClean="0"/>
              <a:t>f)   Kadının başka bir kliniğe ya da birime transferine yardım eder ve refakat eder.</a:t>
            </a:r>
          </a:p>
          <a:p>
            <a:pPr>
              <a:lnSpc>
                <a:spcPct val="170000"/>
              </a:lnSpc>
              <a:buNone/>
            </a:pPr>
            <a:r>
              <a:rPr lang="tr-TR" dirty="0" smtClean="0"/>
              <a:t>g)  Gebelik, doğum ve doğum sonrası dönemde anne ve bebek sağlığını korumak ve geliştirmek için hizmet sunduğu gruba bilgi verir.</a:t>
            </a:r>
          </a:p>
          <a:p>
            <a:pPr>
              <a:lnSpc>
                <a:spcPct val="170000"/>
              </a:lnSpc>
              <a:buNone/>
            </a:pPr>
            <a:r>
              <a:rPr lang="tr-TR" dirty="0" smtClean="0"/>
              <a:t>ğ) Aile planlaması hizmetlerinde, kadın ve </a:t>
            </a:r>
            <a:r>
              <a:rPr lang="tr-TR" dirty="0" err="1" smtClean="0"/>
              <a:t>yenidoğana</a:t>
            </a:r>
            <a:r>
              <a:rPr lang="tr-TR" dirty="0" smtClean="0"/>
              <a:t> ait tarama programlarının yürütülmesinde ebeye yardım eder.</a:t>
            </a:r>
          </a:p>
          <a:p>
            <a:pPr>
              <a:lnSpc>
                <a:spcPct val="170000"/>
              </a:lnSpc>
              <a:buNone/>
            </a:pPr>
            <a:r>
              <a:rPr lang="tr-TR" dirty="0" smtClean="0"/>
              <a:t>h) Kullanılan malzemelerin temizliği, dezenfeksiyonu ve uygun şekilde saklanmasına yardım eder.</a:t>
            </a:r>
          </a:p>
          <a:p>
            <a:pPr>
              <a:lnSpc>
                <a:spcPct val="170000"/>
              </a:lnSpc>
              <a:buNone/>
            </a:pPr>
            <a:r>
              <a:rPr lang="tr-TR" dirty="0" smtClean="0"/>
              <a:t>ı) Çalıştığı ünitenin kullanıma hazır bulundurulmasında görev alır. </a:t>
            </a:r>
          </a:p>
          <a:p>
            <a:pPr>
              <a:lnSpc>
                <a:spcPct val="170000"/>
              </a:lnSpc>
              <a:buNone/>
            </a:pPr>
            <a:r>
              <a:rPr lang="tr-TR" dirty="0" smtClean="0"/>
              <a:t>i) Alınan kan, doku veya diğer örneklerin </a:t>
            </a:r>
            <a:r>
              <a:rPr lang="tr-TR" dirty="0" err="1" smtClean="0"/>
              <a:t>laboratuvara</a:t>
            </a:r>
            <a:r>
              <a:rPr lang="tr-TR" dirty="0" smtClean="0"/>
              <a:t> naklini sağlar</a:t>
            </a:r>
            <a:endParaRPr lang="tr-TR" dirty="0"/>
          </a:p>
        </p:txBody>
      </p:sp>
      <p:pic>
        <p:nvPicPr>
          <p:cNvPr id="4" name="Picture 2" descr="meb ile ilgili görsel sonucu"/>
          <p:cNvPicPr>
            <a:picLocks noChangeAspect="1" noChangeArrowheads="1"/>
          </p:cNvPicPr>
          <p:nvPr/>
        </p:nvPicPr>
        <p:blipFill>
          <a:blip r:embed="rId2" cstate="print"/>
          <a:srcRect/>
          <a:stretch>
            <a:fillRect/>
          </a:stretch>
        </p:blipFill>
        <p:spPr bwMode="auto">
          <a:xfrm>
            <a:off x="428596" y="0"/>
            <a:ext cx="1643074" cy="10001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dirty="0" smtClean="0">
                <a:solidFill>
                  <a:srgbClr val="FFFF00"/>
                </a:solidFill>
              </a:rPr>
              <a:t> </a:t>
            </a:r>
            <a:r>
              <a:rPr lang="tr-TR" dirty="0" smtClean="0">
                <a:solidFill>
                  <a:srgbClr val="FFFF00"/>
                </a:solidFill>
              </a:rPr>
              <a:t>12. sınıf öğrencilerimiz  Erbaa devlet hastanesinde staj yaparken…</a:t>
            </a:r>
            <a:endParaRPr lang="tr-TR" dirty="0">
              <a:solidFill>
                <a:srgbClr val="FFFF00"/>
              </a:solidFill>
            </a:endParaRPr>
          </a:p>
        </p:txBody>
      </p:sp>
      <p:pic>
        <p:nvPicPr>
          <p:cNvPr id="1026" name="Picture 2" descr="C:\Users\Casper\Desktop\2021  2022 fatma\broşür hazırlama alan tanıtımı\staj fotograf\WhatsApp Image 2022-01-22 at 12.24.04.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556792"/>
            <a:ext cx="5112568" cy="462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886700" cy="1325563"/>
          </a:xfrm>
        </p:spPr>
        <p:txBody>
          <a:bodyPr/>
          <a:lstStyle/>
          <a:p>
            <a:endParaRPr lang="tr-TR" dirty="0"/>
          </a:p>
        </p:txBody>
      </p:sp>
      <p:pic>
        <p:nvPicPr>
          <p:cNvPr id="3074" name="Picture 2" descr="C:\Users\Casper\Desktop\2021  2022 fatma\broşür hazırlama alan tanıtımı\staj fotograf\WhatsApp Image 2022-01-22 at 12.17.05.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772816"/>
            <a:ext cx="33843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84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39552" y="40943"/>
            <a:ext cx="9144000" cy="571480"/>
          </a:xfrm>
        </p:spPr>
        <p:txBody>
          <a:bodyPr anchor="t" anchorCtr="0">
            <a:normAutofit/>
          </a:bodyPr>
          <a:lstStyle/>
          <a:p>
            <a:endParaRPr lang="tr-TR" sz="2400" dirty="0">
              <a:solidFill>
                <a:srgbClr val="FF0000"/>
              </a:solidFill>
            </a:endParaRP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86526" y="1127469"/>
            <a:ext cx="6817057" cy="4644007"/>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65004" y="1179006"/>
            <a:ext cx="6857999" cy="4499992"/>
          </a:xfrm>
          <a:prstGeom prst="rect">
            <a:avLst/>
          </a:prstGeom>
        </p:spPr>
      </p:pic>
      <p:sp>
        <p:nvSpPr>
          <p:cNvPr id="8" name="Dikdörtgen 7"/>
          <p:cNvSpPr/>
          <p:nvPr/>
        </p:nvSpPr>
        <p:spPr>
          <a:xfrm>
            <a:off x="3059832" y="1340768"/>
            <a:ext cx="3600400" cy="707886"/>
          </a:xfrm>
          <a:prstGeom prst="rect">
            <a:avLst/>
          </a:prstGeom>
        </p:spPr>
        <p:txBody>
          <a:bodyPr wrap="square">
            <a:spAutoFit/>
          </a:bodyPr>
          <a:lstStyle/>
          <a:p>
            <a:r>
              <a:rPr lang="tr-TR" dirty="0">
                <a:solidFill>
                  <a:srgbClr val="FF0000"/>
                </a:solidFill>
              </a:rPr>
              <a:t> </a:t>
            </a:r>
            <a:r>
              <a:rPr lang="tr-TR" sz="4000" dirty="0">
                <a:solidFill>
                  <a:srgbClr val="FF0000"/>
                </a:solidFill>
              </a:rPr>
              <a:t>TEKNİK ODAMIZ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49" y="332656"/>
            <a:ext cx="7886700" cy="1325563"/>
          </a:xfrm>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253330" y="1253331"/>
            <a:ext cx="6858000" cy="435133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18667" y="1032673"/>
            <a:ext cx="6858003" cy="4792662"/>
          </a:xfrm>
          <a:prstGeom prst="rect">
            <a:avLst/>
          </a:prstGeom>
        </p:spPr>
      </p:pic>
      <p:sp>
        <p:nvSpPr>
          <p:cNvPr id="7" name="Dikdörtgen 6"/>
          <p:cNvSpPr/>
          <p:nvPr/>
        </p:nvSpPr>
        <p:spPr>
          <a:xfrm>
            <a:off x="3347864" y="728452"/>
            <a:ext cx="2952328" cy="584775"/>
          </a:xfrm>
          <a:prstGeom prst="rect">
            <a:avLst/>
          </a:prstGeom>
        </p:spPr>
        <p:txBody>
          <a:bodyPr wrap="square">
            <a:spAutoFit/>
          </a:bodyPr>
          <a:lstStyle/>
          <a:p>
            <a:r>
              <a:rPr lang="tr-TR" sz="3200" dirty="0">
                <a:solidFill>
                  <a:srgbClr val="FF0000"/>
                </a:solidFill>
              </a:rPr>
              <a:t>TEKNİK ODAMIZ</a:t>
            </a:r>
          </a:p>
        </p:txBody>
      </p:sp>
    </p:spTree>
    <p:extLst>
      <p:ext uri="{BB962C8B-B14F-4D97-AF65-F5344CB8AC3E}">
        <p14:creationId xmlns:p14="http://schemas.microsoft.com/office/powerpoint/2010/main" val="1920060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9144000" cy="6858000"/>
          </a:xfrm>
          <a:prstGeom prst="rect">
            <a:avLst/>
          </a:prstGeom>
        </p:spPr>
      </p:pic>
    </p:spTree>
    <p:extLst>
      <p:ext uri="{BB962C8B-B14F-4D97-AF65-F5344CB8AC3E}">
        <p14:creationId xmlns:p14="http://schemas.microsoft.com/office/powerpoint/2010/main" val="3952581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solidFill>
                  <a:srgbClr val="FFFF00"/>
                </a:solidFill>
              </a:rPr>
              <a:t>Geçmişten Günümüze Mezunlarımız</a:t>
            </a:r>
            <a:endParaRPr lang="tr-TR" sz="4000" dirty="0">
              <a:solidFill>
                <a:srgbClr val="FFFF00"/>
              </a:solidFill>
            </a:endParaRPr>
          </a:p>
        </p:txBody>
      </p:sp>
      <p:sp>
        <p:nvSpPr>
          <p:cNvPr id="3" name="2 İçerik Yer Tutucusu"/>
          <p:cNvSpPr>
            <a:spLocks noGrp="1"/>
          </p:cNvSpPr>
          <p:nvPr>
            <p:ph idx="1"/>
          </p:nvPr>
        </p:nvSpPr>
        <p:spPr>
          <a:xfrm>
            <a:off x="214282" y="1916832"/>
            <a:ext cx="8572560" cy="4179168"/>
          </a:xfrm>
        </p:spPr>
        <p:txBody>
          <a:bodyPr/>
          <a:lstStyle/>
          <a:p>
            <a:r>
              <a:rPr lang="tr-TR" sz="2800" dirty="0" smtClean="0">
                <a:solidFill>
                  <a:srgbClr val="002060"/>
                </a:solidFill>
              </a:rPr>
              <a:t>İlk mezunlarımızdan itibaren kendi alanlarında atanan ve akademik kariyer yapanların yanında farklı lisans alanlarına yerleşenler de vardır.</a:t>
            </a:r>
          </a:p>
          <a:p>
            <a:endParaRPr lang="tr-TR" sz="2800" dirty="0" smtClean="0">
              <a:solidFill>
                <a:srgbClr val="002060"/>
              </a:solidFill>
            </a:endParaRPr>
          </a:p>
          <a:p>
            <a:r>
              <a:rPr lang="tr-TR" sz="2800" dirty="0" smtClean="0">
                <a:solidFill>
                  <a:srgbClr val="002060"/>
                </a:solidFill>
              </a:rPr>
              <a:t>Örn: Hukuk fakültesi,Sınıf Öğretmenliği,Edebiyat Öğretmenliği,Okul Öncesi </a:t>
            </a:r>
            <a:r>
              <a:rPr lang="tr-TR" sz="2800" dirty="0">
                <a:solidFill>
                  <a:srgbClr val="002060"/>
                </a:solidFill>
              </a:rPr>
              <a:t> </a:t>
            </a:r>
            <a:r>
              <a:rPr lang="tr-TR" sz="2800" dirty="0" smtClean="0">
                <a:solidFill>
                  <a:srgbClr val="002060"/>
                </a:solidFill>
              </a:rPr>
              <a:t>Eğitimi ,PDR ,Beden eğitimi ve spor yüksek okulu, vs. </a:t>
            </a:r>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14282" y="152400"/>
            <a:ext cx="8929718" cy="704832"/>
          </a:xfrm>
        </p:spPr>
        <p:txBody>
          <a:bodyPr>
            <a:normAutofit/>
          </a:bodyPr>
          <a:lstStyle/>
          <a:p>
            <a:r>
              <a:rPr lang="tr-TR" sz="2800" dirty="0" smtClean="0">
                <a:solidFill>
                  <a:srgbClr val="FF0000"/>
                </a:solidFill>
              </a:rPr>
              <a:t>YÜKSEK ÖĞRETİME GEÇİŞ TERCİH ALANLARI</a:t>
            </a:r>
            <a:endParaRPr lang="tr-TR" sz="2800" dirty="0">
              <a:solidFill>
                <a:srgbClr val="FF0000"/>
              </a:solidFill>
            </a:endParaRPr>
          </a:p>
        </p:txBody>
      </p:sp>
      <p:sp>
        <p:nvSpPr>
          <p:cNvPr id="2" name="1 İçerik Yer Tutucusu"/>
          <p:cNvSpPr>
            <a:spLocks noGrp="1"/>
          </p:cNvSpPr>
          <p:nvPr>
            <p:ph idx="1"/>
          </p:nvPr>
        </p:nvSpPr>
        <p:spPr>
          <a:xfrm>
            <a:off x="323528" y="714356"/>
            <a:ext cx="7776864" cy="5666972"/>
          </a:xfrm>
        </p:spPr>
        <p:txBody>
          <a:bodyPr>
            <a:normAutofit fontScale="25000" lnSpcReduction="20000"/>
          </a:bodyPr>
          <a:lstStyle/>
          <a:p>
            <a:r>
              <a:rPr lang="tr-TR" dirty="0" smtClean="0"/>
              <a:t/>
            </a:r>
            <a:br>
              <a:rPr lang="tr-TR" dirty="0" smtClean="0"/>
            </a:br>
            <a:r>
              <a:rPr lang="tr-TR" sz="12800" dirty="0" smtClean="0">
                <a:solidFill>
                  <a:srgbClr val="FFFF00"/>
                </a:solidFill>
              </a:rPr>
              <a:t>Öğretim Programları            Öğretim süresi</a:t>
            </a:r>
            <a:br>
              <a:rPr lang="tr-TR" sz="12800" dirty="0" smtClean="0">
                <a:solidFill>
                  <a:srgbClr val="FFFF00"/>
                </a:solidFill>
              </a:rPr>
            </a:br>
            <a:endParaRPr lang="tr-TR" sz="12800" dirty="0" smtClean="0">
              <a:solidFill>
                <a:srgbClr val="FFFF00"/>
              </a:solidFill>
            </a:endParaRPr>
          </a:p>
          <a:p>
            <a:r>
              <a:rPr lang="tr-TR" sz="9600" dirty="0" smtClean="0">
                <a:solidFill>
                  <a:srgbClr val="002060"/>
                </a:solidFill>
              </a:rPr>
              <a:t>ÖNLİSANS </a:t>
            </a:r>
          </a:p>
          <a:p>
            <a:r>
              <a:rPr lang="tr-TR" sz="9600" dirty="0" smtClean="0"/>
              <a:t>İş Sağlığı ve Güvenliği                                      2</a:t>
            </a:r>
            <a:br>
              <a:rPr lang="tr-TR" sz="9600" dirty="0" smtClean="0"/>
            </a:br>
            <a:r>
              <a:rPr lang="tr-TR" sz="9600" dirty="0" smtClean="0"/>
              <a:t>İş ve Uğraşı Terapisi                                         2</a:t>
            </a:r>
            <a:br>
              <a:rPr lang="tr-TR" sz="9600" dirty="0" smtClean="0"/>
            </a:br>
            <a:r>
              <a:rPr lang="tr-TR" sz="9600" dirty="0" smtClean="0"/>
              <a:t>Otopsi Yardımcılığı                                           2</a:t>
            </a:r>
            <a:br>
              <a:rPr lang="tr-TR" sz="9600" dirty="0" smtClean="0"/>
            </a:br>
            <a:r>
              <a:rPr lang="tr-TR" sz="9600" dirty="0" err="1" smtClean="0"/>
              <a:t>Perfüzyon</a:t>
            </a:r>
            <a:r>
              <a:rPr lang="tr-TR" sz="9600" dirty="0" smtClean="0"/>
              <a:t> Teknikleri                                        2</a:t>
            </a:r>
            <a:br>
              <a:rPr lang="tr-TR" sz="9600" dirty="0" smtClean="0"/>
            </a:br>
            <a:r>
              <a:rPr lang="tr-TR" sz="9600" dirty="0" smtClean="0"/>
              <a:t>Sağlık Kurumları İşletmeciliği                         2</a:t>
            </a:r>
            <a:br>
              <a:rPr lang="tr-TR" sz="9600" dirty="0" smtClean="0"/>
            </a:br>
            <a:r>
              <a:rPr lang="tr-TR" sz="9600" dirty="0" smtClean="0"/>
              <a:t>Sivil Savunma ve İtfaiyecilik                            2</a:t>
            </a:r>
            <a:br>
              <a:rPr lang="tr-TR" sz="9600" dirty="0" smtClean="0"/>
            </a:br>
            <a:r>
              <a:rPr lang="tr-TR" sz="9600" dirty="0" smtClean="0"/>
              <a:t>Tıbbi Tanıtım ve Pazarlama                             2</a:t>
            </a:r>
            <a:br>
              <a:rPr lang="tr-TR" sz="9600" dirty="0" smtClean="0"/>
            </a:br>
            <a:r>
              <a:rPr lang="tr-TR" sz="9600" dirty="0" smtClean="0"/>
              <a:t>Diyaliz                                                                 2</a:t>
            </a:r>
            <a:br>
              <a:rPr lang="tr-TR" sz="9600" dirty="0" smtClean="0"/>
            </a:br>
            <a:r>
              <a:rPr lang="tr-TR" sz="9600" dirty="0" smtClean="0"/>
              <a:t>Engelli Bakımı ve Rehabilitasyon                   2</a:t>
            </a:r>
            <a:br>
              <a:rPr lang="tr-TR" sz="9600" dirty="0" smtClean="0"/>
            </a:br>
            <a:r>
              <a:rPr lang="tr-TR" sz="9600" dirty="0" smtClean="0"/>
              <a:t>Evde Hasta Bakımı                                            2</a:t>
            </a:r>
            <a:br>
              <a:rPr lang="tr-TR" sz="9600" dirty="0" smtClean="0"/>
            </a:br>
            <a:r>
              <a:rPr lang="tr-TR" sz="9600" dirty="0" smtClean="0"/>
              <a:t>Fizyoterapi                                                          2</a:t>
            </a:r>
            <a:br>
              <a:rPr lang="tr-TR" sz="9600" dirty="0" smtClean="0"/>
            </a:br>
            <a:r>
              <a:rPr lang="tr-TR" sz="9600" dirty="0" smtClean="0"/>
              <a:t>Laborant ve Veteriner Sağlık                           2</a:t>
            </a:r>
            <a:br>
              <a:rPr lang="tr-TR" sz="9600" dirty="0" smtClean="0"/>
            </a:br>
            <a:r>
              <a:rPr lang="tr-TR" sz="9600" dirty="0" smtClean="0"/>
              <a:t>Laboratuvar Teknolojisi                                    2</a:t>
            </a:r>
            <a:br>
              <a:rPr lang="tr-TR" sz="9600" dirty="0" smtClean="0"/>
            </a:br>
            <a:r>
              <a:rPr lang="tr-TR" sz="9600" dirty="0" smtClean="0"/>
              <a:t>Patoloji Laboratuvar Teknikeri                        2</a:t>
            </a:r>
            <a:br>
              <a:rPr lang="tr-TR" sz="9600" dirty="0" smtClean="0"/>
            </a:br>
            <a:r>
              <a:rPr lang="tr-TR" sz="9600" dirty="0" smtClean="0"/>
              <a:t>Sağlık Kurumları İşletmeciliği                          2</a:t>
            </a:r>
            <a:br>
              <a:rPr lang="tr-TR" sz="9600" dirty="0" smtClean="0"/>
            </a:br>
            <a:r>
              <a:rPr lang="tr-TR" sz="9600" dirty="0" smtClean="0"/>
              <a:t>Yaşlı Bakımı                                                         2</a:t>
            </a:r>
            <a:br>
              <a:rPr lang="tr-TR" sz="9600" dirty="0" smtClean="0"/>
            </a:br>
            <a:r>
              <a:rPr lang="tr-TR" sz="9600" dirty="0" smtClean="0"/>
              <a:t>Tıbbi Laboratuvar Teknikleri                            </a:t>
            </a:r>
            <a:r>
              <a:rPr lang="tr-TR" sz="9600" dirty="0" smtClean="0"/>
              <a:t>2</a:t>
            </a:r>
            <a:r>
              <a:rPr lang="tr-TR" sz="12800" dirty="0" smtClean="0"/>
              <a:t/>
            </a:r>
            <a:br>
              <a:rPr lang="tr-TR" sz="12800" dirty="0" smtClean="0"/>
            </a:br>
            <a:endParaRPr lang="tr-TR" sz="1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57158" y="-285776"/>
            <a:ext cx="8143932" cy="71438"/>
          </a:xfrm>
        </p:spPr>
        <p:txBody>
          <a:bodyPr>
            <a:normAutofit fontScale="90000"/>
          </a:bodyPr>
          <a:lstStyle/>
          <a:p>
            <a:endParaRPr lang="tr-TR" dirty="0"/>
          </a:p>
        </p:txBody>
      </p:sp>
      <p:sp>
        <p:nvSpPr>
          <p:cNvPr id="2" name="1 İçerik Yer Tutucusu"/>
          <p:cNvSpPr>
            <a:spLocks noGrp="1"/>
          </p:cNvSpPr>
          <p:nvPr>
            <p:ph idx="1"/>
          </p:nvPr>
        </p:nvSpPr>
        <p:spPr>
          <a:xfrm>
            <a:off x="0" y="-214338"/>
            <a:ext cx="9144000" cy="6500858"/>
          </a:xfrm>
        </p:spPr>
        <p:txBody>
          <a:bodyPr>
            <a:normAutofit fontScale="25000" lnSpcReduction="20000"/>
          </a:bodyPr>
          <a:lstStyle/>
          <a:p>
            <a:endParaRPr lang="tr-TR" sz="9600" dirty="0" smtClean="0"/>
          </a:p>
          <a:p>
            <a:endParaRPr lang="tr-TR" sz="9600" dirty="0" smtClean="0"/>
          </a:p>
          <a:p>
            <a:r>
              <a:rPr lang="tr-TR" sz="9600" dirty="0" smtClean="0"/>
              <a:t>Ağız ve Diş Sağlığı                                                  2</a:t>
            </a:r>
            <a:br>
              <a:rPr lang="tr-TR" sz="9600" dirty="0" smtClean="0"/>
            </a:br>
            <a:r>
              <a:rPr lang="tr-TR" sz="9600" dirty="0" err="1" smtClean="0"/>
              <a:t>Odyometri</a:t>
            </a:r>
            <a:r>
              <a:rPr lang="tr-TR" sz="9600" dirty="0" smtClean="0"/>
              <a:t>                                                              2</a:t>
            </a:r>
            <a:br>
              <a:rPr lang="tr-TR" sz="9600" dirty="0" smtClean="0"/>
            </a:br>
            <a:r>
              <a:rPr lang="tr-TR" sz="9600" dirty="0" err="1" smtClean="0"/>
              <a:t>Podoloji</a:t>
            </a:r>
            <a:r>
              <a:rPr lang="tr-TR" sz="9600" dirty="0" smtClean="0"/>
              <a:t>                                                                   2</a:t>
            </a:r>
            <a:br>
              <a:rPr lang="tr-TR" sz="9600" dirty="0" smtClean="0"/>
            </a:br>
            <a:r>
              <a:rPr lang="tr-TR" sz="9600" dirty="0" smtClean="0"/>
              <a:t>Acil Durum ve Afet Yönetimi                               2</a:t>
            </a:r>
            <a:br>
              <a:rPr lang="tr-TR" sz="9600" dirty="0" smtClean="0"/>
            </a:br>
            <a:r>
              <a:rPr lang="tr-TR" sz="9600" dirty="0" smtClean="0"/>
              <a:t>Ameliyathane Hizmetleri                                     2</a:t>
            </a:r>
            <a:br>
              <a:rPr lang="tr-TR" sz="9600" dirty="0" smtClean="0"/>
            </a:br>
            <a:r>
              <a:rPr lang="tr-TR" sz="9600" dirty="0" err="1" smtClean="0"/>
              <a:t>Elektronörofizyoloji</a:t>
            </a:r>
            <a:r>
              <a:rPr lang="tr-TR" sz="9600" dirty="0" smtClean="0"/>
              <a:t>                                               2</a:t>
            </a:r>
            <a:br>
              <a:rPr lang="tr-TR" sz="9600" dirty="0" smtClean="0"/>
            </a:br>
            <a:r>
              <a:rPr lang="tr-TR" sz="9600" dirty="0" smtClean="0"/>
              <a:t/>
            </a:r>
            <a:br>
              <a:rPr lang="tr-TR" sz="9600" dirty="0" smtClean="0"/>
            </a:br>
            <a:r>
              <a:rPr lang="tr-TR" sz="9600" dirty="0" smtClean="0"/>
              <a:t/>
            </a:r>
            <a:br>
              <a:rPr lang="tr-TR" sz="9600" dirty="0" smtClean="0"/>
            </a:br>
            <a:r>
              <a:rPr lang="tr-TR" sz="9600" dirty="0" smtClean="0">
                <a:solidFill>
                  <a:srgbClr val="FFFF00"/>
                </a:solidFill>
              </a:rPr>
              <a:t> Öğretim </a:t>
            </a:r>
            <a:r>
              <a:rPr lang="tr-TR" sz="9600" dirty="0" err="1" smtClean="0">
                <a:solidFill>
                  <a:srgbClr val="FFFF00"/>
                </a:solidFill>
              </a:rPr>
              <a:t>proğramları</a:t>
            </a:r>
            <a:r>
              <a:rPr lang="tr-TR" sz="9600" dirty="0" smtClean="0">
                <a:solidFill>
                  <a:srgbClr val="FFFF00"/>
                </a:solidFill>
              </a:rPr>
              <a:t>                               Öğretim süresi                                                        </a:t>
            </a:r>
            <a:br>
              <a:rPr lang="tr-TR" sz="9600" dirty="0" smtClean="0">
                <a:solidFill>
                  <a:srgbClr val="FFFF00"/>
                </a:solidFill>
              </a:rPr>
            </a:br>
            <a:r>
              <a:rPr lang="tr-TR" sz="9600" dirty="0" smtClean="0">
                <a:solidFill>
                  <a:srgbClr val="FFFF00"/>
                </a:solidFill>
              </a:rPr>
              <a:t/>
            </a:r>
            <a:br>
              <a:rPr lang="tr-TR" sz="9600" dirty="0" smtClean="0">
                <a:solidFill>
                  <a:srgbClr val="FFFF00"/>
                </a:solidFill>
              </a:rPr>
            </a:br>
            <a:r>
              <a:rPr lang="tr-TR" sz="9600" dirty="0" smtClean="0"/>
              <a:t>   </a:t>
            </a:r>
            <a:r>
              <a:rPr lang="tr-TR" sz="9600" dirty="0" smtClean="0">
                <a:solidFill>
                  <a:srgbClr val="FF0000"/>
                </a:solidFill>
              </a:rPr>
              <a:t>LİSANS </a:t>
            </a:r>
          </a:p>
          <a:p>
            <a:r>
              <a:rPr lang="tr-TR" sz="9600" dirty="0" smtClean="0"/>
              <a:t>Acil Yardım ve Afet Yönetimi                             4</a:t>
            </a:r>
            <a:br>
              <a:rPr lang="tr-TR" sz="9600" dirty="0" smtClean="0"/>
            </a:br>
            <a:r>
              <a:rPr lang="tr-TR" sz="9600" dirty="0" smtClean="0"/>
              <a:t>Sağlık Kurumları Yöneticiliği                              4</a:t>
            </a:r>
            <a:br>
              <a:rPr lang="tr-TR" sz="9600" dirty="0" smtClean="0"/>
            </a:br>
            <a:r>
              <a:rPr lang="tr-TR" sz="9600" dirty="0" smtClean="0"/>
              <a:t>Sağlık Kurumları İşletmeciliği                            4</a:t>
            </a:r>
            <a:br>
              <a:rPr lang="tr-TR" sz="9600" dirty="0" smtClean="0"/>
            </a:br>
            <a:r>
              <a:rPr lang="tr-TR" sz="9600" dirty="0" smtClean="0"/>
              <a:t>Sağlık Yönetimi                                                    4</a:t>
            </a:r>
            <a:br>
              <a:rPr lang="tr-TR" sz="9600" dirty="0" smtClean="0"/>
            </a:br>
            <a:r>
              <a:rPr lang="tr-TR" sz="9600" dirty="0" smtClean="0"/>
              <a:t>İş Sağlığı ve Güvenliği                                         4</a:t>
            </a:r>
            <a:br>
              <a:rPr lang="tr-TR" sz="9600" dirty="0" smtClean="0"/>
            </a:br>
            <a:r>
              <a:rPr lang="tr-TR" sz="9600" dirty="0" smtClean="0"/>
              <a:t>Hemşirelik                                                            4</a:t>
            </a:r>
            <a:br>
              <a:rPr lang="tr-TR" sz="9600" dirty="0" smtClean="0"/>
            </a:br>
            <a:r>
              <a:rPr lang="tr-TR" sz="9600" dirty="0" smtClean="0"/>
              <a:t>Ebelik                                                                    4</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pPr>
            <a:r>
              <a:rPr lang="tr-TR" sz="3200" dirty="0" smtClean="0">
                <a:solidFill>
                  <a:prstClr val="black"/>
                </a:solidFill>
                <a:ea typeface="+mn-ea"/>
                <a:cs typeface="+mn-cs"/>
              </a:rPr>
              <a:t>.</a:t>
            </a:r>
            <a:endParaRPr lang="tr-TR" sz="3200" dirty="0">
              <a:solidFill>
                <a:prstClr val="black"/>
              </a:solidFill>
              <a:ea typeface="+mn-ea"/>
              <a:cs typeface="+mn-cs"/>
            </a:endParaRPr>
          </a:p>
        </p:txBody>
      </p:sp>
      <p:sp>
        <p:nvSpPr>
          <p:cNvPr id="3" name="İçerik Yer Tutucusu 2"/>
          <p:cNvSpPr>
            <a:spLocks noGrp="1"/>
          </p:cNvSpPr>
          <p:nvPr>
            <p:ph idx="1"/>
          </p:nvPr>
        </p:nvSpPr>
        <p:spPr>
          <a:xfrm>
            <a:off x="395536" y="116632"/>
            <a:ext cx="8291264" cy="6009531"/>
          </a:xfrm>
        </p:spPr>
        <p:txBody>
          <a:bodyPr>
            <a:normAutofit/>
          </a:bodyPr>
          <a:lstStyle/>
          <a:p>
            <a:pPr marL="0" indent="0" algn="ctr">
              <a:buNone/>
            </a:pPr>
            <a:endParaRPr lang="tr-TR" b="1" dirty="0" smtClean="0"/>
          </a:p>
          <a:p>
            <a:pPr marL="0" indent="0" algn="ctr">
              <a:buNone/>
            </a:pPr>
            <a:endParaRPr lang="tr-TR" b="1" dirty="0"/>
          </a:p>
          <a:p>
            <a:pPr marL="0" indent="0" algn="ctr">
              <a:buNone/>
            </a:pPr>
            <a:endParaRPr lang="tr-TR" b="1" dirty="0" smtClean="0">
              <a:solidFill>
                <a:srgbClr val="C00000"/>
              </a:solidFill>
            </a:endParaRPr>
          </a:p>
          <a:p>
            <a:pPr marL="0" indent="0" algn="ctr">
              <a:buNone/>
            </a:pPr>
            <a:endParaRPr lang="tr-TR" b="1" dirty="0" smtClean="0">
              <a:solidFill>
                <a:srgbClr val="FFFF00"/>
              </a:solidFill>
            </a:endParaRPr>
          </a:p>
          <a:p>
            <a:pPr marL="0" indent="0" algn="ctr">
              <a:buNone/>
            </a:pPr>
            <a:endParaRPr lang="tr-TR" b="1" dirty="0">
              <a:solidFill>
                <a:srgbClr val="FFFF00"/>
              </a:solidFill>
            </a:endParaRPr>
          </a:p>
          <a:p>
            <a:pPr marL="0" indent="0" algn="ctr">
              <a:buNone/>
            </a:pPr>
            <a:r>
              <a:rPr lang="tr-TR" b="1" dirty="0" smtClean="0">
                <a:solidFill>
                  <a:srgbClr val="FFFF00"/>
                </a:solidFill>
              </a:rPr>
              <a:t>SAĞLIK PERSONELİ OLMAK AYRICALIKTIR.</a:t>
            </a:r>
          </a:p>
          <a:p>
            <a:pPr marL="0" indent="0" algn="ctr">
              <a:buNone/>
            </a:pPr>
            <a:endParaRPr lang="tr-TR" b="1" dirty="0" smtClean="0">
              <a:solidFill>
                <a:srgbClr val="FFFF00"/>
              </a:solidFill>
            </a:endParaRPr>
          </a:p>
          <a:p>
            <a:pPr marL="0" indent="0" algn="ctr">
              <a:buNone/>
            </a:pPr>
            <a:r>
              <a:rPr lang="tr-TR" b="1" dirty="0" smtClean="0">
                <a:solidFill>
                  <a:srgbClr val="FFFF00"/>
                </a:solidFill>
              </a:rPr>
              <a:t>BU AYRICALIĞI OKULUNUZDA EĞİTİM GÖREREK KAZANABİLİRSİNİZ.</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560" y="908720"/>
            <a:ext cx="7886700" cy="5287442"/>
          </a:xfrm>
          <a:solidFill>
            <a:schemeClr val="tx1">
              <a:lumMod val="85000"/>
            </a:schemeClr>
          </a:solidFill>
        </p:spPr>
        <p:txBody>
          <a:bodyPr/>
          <a:lstStyle/>
          <a:p>
            <a:r>
              <a:rPr lang="tr-TR" dirty="0" smtClean="0">
                <a:solidFill>
                  <a:srgbClr val="FF0000"/>
                </a:solidFill>
              </a:rPr>
              <a:t>                                                    </a:t>
            </a:r>
          </a:p>
          <a:p>
            <a:endParaRPr lang="tr-TR" dirty="0">
              <a:solidFill>
                <a:srgbClr val="FF0000"/>
              </a:solidFill>
            </a:endParaRPr>
          </a:p>
          <a:p>
            <a:endParaRPr lang="tr-TR" dirty="0" smtClean="0">
              <a:solidFill>
                <a:srgbClr val="FF0000"/>
              </a:solidFill>
            </a:endParaRPr>
          </a:p>
          <a:p>
            <a:pPr marL="0" indent="0">
              <a:buNone/>
            </a:pPr>
            <a:endParaRPr lang="tr-TR" dirty="0">
              <a:solidFill>
                <a:srgbClr val="FF0000"/>
              </a:solidFill>
            </a:endParaRPr>
          </a:p>
          <a:p>
            <a:pPr marL="0" indent="0">
              <a:buNone/>
            </a:pPr>
            <a:r>
              <a:rPr lang="tr-TR" dirty="0" smtClean="0">
                <a:solidFill>
                  <a:srgbClr val="FF0000"/>
                </a:solidFill>
              </a:rPr>
              <a:t>				        </a:t>
            </a:r>
            <a:r>
              <a:rPr lang="tr-TR" b="1" dirty="0" smtClean="0">
                <a:solidFill>
                  <a:schemeClr val="bg1"/>
                </a:solidFill>
              </a:rPr>
              <a:t>HAZIRLAYAN</a:t>
            </a:r>
          </a:p>
          <a:p>
            <a:endParaRPr lang="tr-TR" dirty="0" smtClean="0">
              <a:solidFill>
                <a:srgbClr val="7030A0"/>
              </a:solidFill>
            </a:endParaRPr>
          </a:p>
          <a:p>
            <a:pPr marL="0" indent="0">
              <a:buNone/>
            </a:pPr>
            <a:r>
              <a:rPr lang="tr-TR" dirty="0" smtClean="0">
                <a:solidFill>
                  <a:srgbClr val="7030A0"/>
                </a:solidFill>
              </a:rPr>
              <a:t>                                            </a:t>
            </a:r>
            <a:r>
              <a:rPr lang="tr-TR" dirty="0" smtClean="0">
                <a:solidFill>
                  <a:srgbClr val="002060"/>
                </a:solidFill>
              </a:rPr>
              <a:t>FATMA KOYUNCU ÖZBAŞ </a:t>
            </a:r>
          </a:p>
          <a:p>
            <a:pPr marL="0" indent="0">
              <a:buNone/>
            </a:pPr>
            <a:r>
              <a:rPr lang="tr-TR" dirty="0" smtClean="0">
                <a:solidFill>
                  <a:srgbClr val="FF0000"/>
                </a:solidFill>
              </a:rPr>
              <a:t>                                      SAĞLIK HİZMETLERİ ALAN ŞEFİ</a:t>
            </a:r>
          </a:p>
          <a:p>
            <a:pPr marL="0" indent="0">
              <a:buNone/>
            </a:pPr>
            <a:endParaRPr lang="tr-TR" dirty="0" smtClean="0">
              <a:solidFill>
                <a:srgbClr val="FF0000"/>
              </a:solidFill>
            </a:endParaRPr>
          </a:p>
          <a:p>
            <a:pPr marL="0" indent="0">
              <a:buNone/>
            </a:pPr>
            <a:endParaRPr lang="tr-TR" dirty="0" smtClean="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496944" cy="1143000"/>
          </a:xfrm>
        </p:spPr>
        <p:txBody>
          <a:bodyPr>
            <a:normAutofit/>
          </a:bodyPr>
          <a:lstStyle/>
          <a:p>
            <a:r>
              <a:rPr lang="tr-TR" b="1" dirty="0" smtClean="0">
                <a:solidFill>
                  <a:srgbClr val="FFFF00"/>
                </a:solidFill>
              </a:rPr>
              <a:t>             Okulumuzda Açılan Alan Ve Dallar</a:t>
            </a:r>
            <a:endParaRPr lang="tr-TR" b="1" dirty="0">
              <a:solidFill>
                <a:srgbClr val="FFFF00"/>
              </a:solidFill>
            </a:endParaRPr>
          </a:p>
        </p:txBody>
      </p:sp>
      <p:sp>
        <p:nvSpPr>
          <p:cNvPr id="3" name="2 İçerik Yer Tutucusu"/>
          <p:cNvSpPr>
            <a:spLocks noGrp="1"/>
          </p:cNvSpPr>
          <p:nvPr>
            <p:ph idx="1"/>
          </p:nvPr>
        </p:nvSpPr>
        <p:spPr>
          <a:xfrm>
            <a:off x="4139952" y="1700808"/>
            <a:ext cx="4474840" cy="4525963"/>
          </a:xfrm>
        </p:spPr>
        <p:txBody>
          <a:bodyPr>
            <a:normAutofit/>
          </a:bodyPr>
          <a:lstStyle/>
          <a:p>
            <a:pPr algn="ctr">
              <a:buNone/>
            </a:pPr>
            <a:r>
              <a:rPr lang="tr-TR" sz="4000" dirty="0"/>
              <a:t>     </a:t>
            </a:r>
          </a:p>
        </p:txBody>
      </p:sp>
      <p:sp>
        <p:nvSpPr>
          <p:cNvPr id="4" name="Dikdörtgen 3"/>
          <p:cNvSpPr/>
          <p:nvPr/>
        </p:nvSpPr>
        <p:spPr>
          <a:xfrm>
            <a:off x="467544" y="1340766"/>
            <a:ext cx="8208912" cy="2751522"/>
          </a:xfrm>
          <a:prstGeom prst="rect">
            <a:avLst/>
          </a:prstGeom>
        </p:spPr>
        <p:txBody>
          <a:bodyPr wrap="square">
            <a:spAutoFit/>
          </a:bodyPr>
          <a:lstStyle/>
          <a:p>
            <a:pPr marL="342900" lvl="0" indent="-342900" algn="just">
              <a:spcBef>
                <a:spcPct val="20000"/>
              </a:spcBef>
            </a:pPr>
            <a:endParaRPr lang="tr-TR" sz="3200" dirty="0" smtClean="0">
              <a:solidFill>
                <a:prstClr val="black"/>
              </a:solidFill>
            </a:endParaRPr>
          </a:p>
          <a:p>
            <a:pPr marL="342900" lvl="0" indent="-342900" algn="just">
              <a:spcBef>
                <a:spcPct val="20000"/>
              </a:spcBef>
            </a:pPr>
            <a:r>
              <a:rPr lang="tr-TR" sz="3200" dirty="0" smtClean="0">
                <a:solidFill>
                  <a:prstClr val="black"/>
                </a:solidFill>
              </a:rPr>
              <a:t>        	</a:t>
            </a:r>
            <a:r>
              <a:rPr lang="tr-TR" sz="3200" b="1" dirty="0" smtClean="0">
                <a:solidFill>
                  <a:prstClr val="black"/>
                </a:solidFill>
              </a:rPr>
              <a:t>Okulumuza kayıt olan </a:t>
            </a:r>
            <a:r>
              <a:rPr lang="tr-TR" sz="3200" b="1" dirty="0">
                <a:solidFill>
                  <a:prstClr val="black"/>
                </a:solidFill>
              </a:rPr>
              <a:t>öğrenciler 9. sınıfta ortak müfredata göre eğitim görürler ve herhangi bir alanları yoktur</a:t>
            </a:r>
            <a:r>
              <a:rPr lang="tr-TR" sz="3200" b="1" dirty="0" smtClean="0">
                <a:solidFill>
                  <a:prstClr val="black"/>
                </a:solidFill>
              </a:rPr>
              <a:t>.</a:t>
            </a:r>
            <a:endParaRPr lang="tr-TR" sz="3200" b="1" dirty="0">
              <a:solidFill>
                <a:prstClr val="black"/>
              </a:solidFill>
            </a:endParaRPr>
          </a:p>
          <a:p>
            <a:pPr marL="342900" lvl="0" indent="-342900" algn="just">
              <a:spcBef>
                <a:spcPct val="20000"/>
              </a:spcBef>
            </a:pPr>
            <a:r>
              <a:rPr lang="tr-TR" sz="3200" b="1" dirty="0" smtClean="0">
                <a:solidFill>
                  <a:prstClr val="black"/>
                </a:solidFill>
              </a:rPr>
              <a:t>     9</a:t>
            </a:r>
            <a:r>
              <a:rPr lang="tr-TR" sz="3200" b="1" dirty="0" smtClean="0">
                <a:solidFill>
                  <a:prstClr val="black"/>
                </a:solidFill>
              </a:rPr>
              <a:t>. </a:t>
            </a:r>
            <a:r>
              <a:rPr lang="tr-TR" sz="3200" b="1" dirty="0" smtClean="0">
                <a:solidFill>
                  <a:prstClr val="black"/>
                </a:solidFill>
              </a:rPr>
              <a:t>sınıfın sonunda  </a:t>
            </a:r>
            <a:r>
              <a:rPr lang="tr-TR" sz="3200" b="1" dirty="0" smtClean="0">
                <a:solidFill>
                  <a:prstClr val="black"/>
                </a:solidFill>
              </a:rPr>
              <a:t>alan tercihi yapıyorlar.</a:t>
            </a:r>
            <a:endParaRPr lang="tr-T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357166"/>
            <a:ext cx="8229600" cy="5952154"/>
          </a:xfrm>
        </p:spPr>
        <p:txBody>
          <a:bodyPr>
            <a:normAutofit/>
          </a:bodyPr>
          <a:lstStyle/>
          <a:p>
            <a:pPr marL="0" indent="0">
              <a:buNone/>
            </a:pPr>
            <a:endParaRPr lang="tr-TR" sz="2800" dirty="0" smtClean="0">
              <a:solidFill>
                <a:schemeClr val="bg1"/>
              </a:solidFill>
            </a:endParaRPr>
          </a:p>
          <a:p>
            <a:r>
              <a:rPr lang="tr-TR" sz="2800" dirty="0" smtClean="0">
                <a:solidFill>
                  <a:schemeClr val="bg1"/>
                </a:solidFill>
              </a:rPr>
              <a:t>Amaçlardan birisi de  meslek liselerinin eğitim kalitesini artırarak öğrenci talebini yükseltmek ve meslek liselerini hak ettiği yere kavuşturmaktır.</a:t>
            </a:r>
          </a:p>
          <a:p>
            <a:pPr marL="0" indent="0">
              <a:buNone/>
            </a:pPr>
            <a:endParaRPr lang="tr-TR" sz="2800" dirty="0" smtClean="0">
              <a:solidFill>
                <a:schemeClr val="bg1"/>
              </a:solidFill>
            </a:endParaRPr>
          </a:p>
          <a:p>
            <a:r>
              <a:rPr lang="tr-TR" sz="2800" dirty="0" err="1" smtClean="0">
                <a:solidFill>
                  <a:schemeClr val="bg1"/>
                </a:solidFill>
              </a:rPr>
              <a:t>Pandemi</a:t>
            </a:r>
            <a:r>
              <a:rPr lang="tr-TR" sz="2800" dirty="0" smtClean="0">
                <a:solidFill>
                  <a:schemeClr val="bg1"/>
                </a:solidFill>
              </a:rPr>
              <a:t> sürecinde görülmüştür ki meslek liseleri öğrencileri hem ülke ihtiyacını karşılayacak hem de ihraç ürünü üretip ülke ekonomisini kalkındırabilecek güce erişebilir.</a:t>
            </a:r>
          </a:p>
          <a:p>
            <a:endParaRPr lang="tr-T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229600" cy="4525963"/>
          </a:xfrm>
        </p:spPr>
        <p:txBody>
          <a:bodyPr>
            <a:normAutofit/>
          </a:bodyPr>
          <a:lstStyle/>
          <a:p>
            <a:pPr marL="0" indent="0">
              <a:lnSpc>
                <a:spcPct val="115000"/>
              </a:lnSpc>
              <a:spcAft>
                <a:spcPts val="1000"/>
              </a:spcAft>
              <a:buNone/>
            </a:pPr>
            <a:r>
              <a:rPr lang="tr-TR" sz="3600" dirty="0" smtClean="0">
                <a:solidFill>
                  <a:srgbClr val="FFFF00"/>
                </a:solidFill>
                <a:latin typeface="MyriadPro"/>
                <a:ea typeface="Times New Roman" panose="02020603050405020304"/>
                <a:cs typeface="Times New Roman" panose="02020603050405020304"/>
              </a:rPr>
              <a:t>Sağlık </a:t>
            </a:r>
            <a:r>
              <a:rPr lang="tr-TR" sz="3600" dirty="0">
                <a:solidFill>
                  <a:srgbClr val="FFFF00"/>
                </a:solidFill>
                <a:latin typeface="MyriadPro"/>
                <a:ea typeface="Times New Roman" panose="02020603050405020304"/>
                <a:cs typeface="Times New Roman" panose="02020603050405020304"/>
              </a:rPr>
              <a:t>Hizmetleri Alanında; </a:t>
            </a:r>
            <a:endParaRPr lang="tr-TR" sz="3600" dirty="0" smtClean="0">
              <a:solidFill>
                <a:srgbClr val="FFFF00"/>
              </a:solidFill>
              <a:latin typeface="MyriadPro"/>
              <a:ea typeface="Times New Roman" panose="02020603050405020304"/>
              <a:cs typeface="Times New Roman" panose="02020603050405020304"/>
            </a:endParaRPr>
          </a:p>
          <a:p>
            <a:pPr marL="0" indent="0">
              <a:lnSpc>
                <a:spcPct val="115000"/>
              </a:lnSpc>
              <a:spcAft>
                <a:spcPts val="1000"/>
              </a:spcAft>
              <a:buNone/>
            </a:pPr>
            <a:r>
              <a:rPr lang="tr-TR" sz="3600" dirty="0" smtClean="0">
                <a:solidFill>
                  <a:srgbClr val="FF0000"/>
                </a:solidFill>
                <a:latin typeface="MyriadPro"/>
                <a:ea typeface="Times New Roman" panose="02020603050405020304"/>
                <a:cs typeface="Times New Roman" panose="02020603050405020304"/>
              </a:rPr>
              <a:t>Hemşire </a:t>
            </a:r>
            <a:r>
              <a:rPr lang="tr-TR" sz="3600" dirty="0">
                <a:solidFill>
                  <a:srgbClr val="FF0000"/>
                </a:solidFill>
                <a:latin typeface="MyriadPro"/>
                <a:ea typeface="Times New Roman" panose="02020603050405020304"/>
                <a:cs typeface="Times New Roman" panose="02020603050405020304"/>
              </a:rPr>
              <a:t>Yardımcılığı</a:t>
            </a:r>
            <a:r>
              <a:rPr lang="tr-TR" sz="3600" dirty="0" smtClean="0">
                <a:solidFill>
                  <a:srgbClr val="FF0000"/>
                </a:solidFill>
                <a:latin typeface="MyriadPro"/>
                <a:ea typeface="Times New Roman" panose="02020603050405020304"/>
                <a:cs typeface="Times New Roman" panose="02020603050405020304"/>
              </a:rPr>
              <a:t>,</a:t>
            </a:r>
          </a:p>
          <a:p>
            <a:pPr marL="0" indent="0">
              <a:lnSpc>
                <a:spcPct val="115000"/>
              </a:lnSpc>
              <a:spcAft>
                <a:spcPts val="1000"/>
              </a:spcAft>
              <a:buNone/>
            </a:pPr>
            <a:r>
              <a:rPr lang="tr-TR" sz="3600" dirty="0" smtClean="0">
                <a:solidFill>
                  <a:srgbClr val="FF0000"/>
                </a:solidFill>
                <a:latin typeface="MyriadPro"/>
                <a:ea typeface="Times New Roman" panose="02020603050405020304"/>
                <a:cs typeface="Times New Roman" panose="02020603050405020304"/>
              </a:rPr>
              <a:t>Ebe yardımcılığı</a:t>
            </a:r>
            <a:r>
              <a:rPr lang="tr-TR" sz="3600" dirty="0" smtClean="0">
                <a:solidFill>
                  <a:srgbClr val="212529"/>
                </a:solidFill>
                <a:latin typeface="MyriadPro"/>
                <a:ea typeface="Times New Roman" panose="02020603050405020304"/>
                <a:cs typeface="Times New Roman" panose="02020603050405020304"/>
              </a:rPr>
              <a:t>,</a:t>
            </a:r>
          </a:p>
          <a:p>
            <a:pPr marL="0" indent="0">
              <a:lnSpc>
                <a:spcPct val="115000"/>
              </a:lnSpc>
              <a:spcAft>
                <a:spcPts val="1000"/>
              </a:spcAft>
              <a:buNone/>
            </a:pPr>
            <a:r>
              <a:rPr lang="tr-TR" sz="3600" dirty="0" smtClean="0">
                <a:solidFill>
                  <a:srgbClr val="C00000"/>
                </a:solidFill>
                <a:latin typeface="MyriadPro"/>
                <a:ea typeface="Times New Roman" panose="02020603050405020304"/>
                <a:cs typeface="Times New Roman" panose="02020603050405020304"/>
              </a:rPr>
              <a:t>Sağlık </a:t>
            </a:r>
            <a:r>
              <a:rPr lang="tr-TR" sz="3600" dirty="0">
                <a:solidFill>
                  <a:srgbClr val="C00000"/>
                </a:solidFill>
                <a:latin typeface="MyriadPro"/>
                <a:ea typeface="Times New Roman" panose="02020603050405020304"/>
                <a:cs typeface="Times New Roman" panose="02020603050405020304"/>
              </a:rPr>
              <a:t>Bakım Teknisyenliği </a:t>
            </a:r>
            <a:endParaRPr lang="tr-TR" sz="3600" dirty="0" smtClean="0">
              <a:solidFill>
                <a:srgbClr val="C00000"/>
              </a:solidFill>
              <a:latin typeface="MyriadPro"/>
              <a:ea typeface="Times New Roman" panose="02020603050405020304"/>
              <a:cs typeface="Times New Roman" panose="02020603050405020304"/>
            </a:endParaRPr>
          </a:p>
          <a:p>
            <a:pPr marL="0" indent="0">
              <a:lnSpc>
                <a:spcPct val="115000"/>
              </a:lnSpc>
              <a:spcAft>
                <a:spcPts val="1000"/>
              </a:spcAft>
              <a:buNone/>
            </a:pPr>
            <a:r>
              <a:rPr lang="tr-TR" sz="3600" dirty="0" smtClean="0">
                <a:solidFill>
                  <a:srgbClr val="212529"/>
                </a:solidFill>
                <a:latin typeface="MyriadPro"/>
                <a:ea typeface="Times New Roman" panose="02020603050405020304"/>
                <a:cs typeface="Times New Roman" panose="02020603050405020304"/>
              </a:rPr>
              <a:t>dallarında </a:t>
            </a:r>
            <a:r>
              <a:rPr lang="tr-TR" sz="3600" dirty="0">
                <a:solidFill>
                  <a:srgbClr val="212529"/>
                </a:solidFill>
                <a:latin typeface="MyriadPro"/>
                <a:ea typeface="Times New Roman" panose="02020603050405020304"/>
                <a:cs typeface="Times New Roman" panose="02020603050405020304"/>
              </a:rPr>
              <a:t>eğitim verilmektedir</a:t>
            </a:r>
            <a:endParaRPr lang="tr-TR" sz="3600" dirty="0">
              <a:ea typeface="Calibri" panose="020F0502020204030204"/>
              <a:cs typeface="Times New Roman" panose="02020603050405020304"/>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0034" y="357166"/>
            <a:ext cx="8286808" cy="5738834"/>
          </a:xfrm>
        </p:spPr>
        <p:txBody>
          <a:bodyPr/>
          <a:lstStyle/>
          <a:p>
            <a:endParaRPr lang="tr-TR" sz="4400" dirty="0" smtClean="0">
              <a:solidFill>
                <a:srgbClr val="C00000"/>
              </a:solidFill>
              <a:ea typeface="+mj-ea"/>
              <a:cs typeface="+mj-cs"/>
            </a:endParaRPr>
          </a:p>
          <a:p>
            <a:pPr marL="0" indent="0">
              <a:buNone/>
            </a:pPr>
            <a:r>
              <a:rPr lang="tr-TR" sz="4400" dirty="0">
                <a:solidFill>
                  <a:srgbClr val="C00000"/>
                </a:solidFill>
                <a:ea typeface="+mj-ea"/>
                <a:cs typeface="+mj-cs"/>
              </a:rPr>
              <a:t> </a:t>
            </a:r>
            <a:r>
              <a:rPr lang="tr-TR" sz="4400" dirty="0" smtClean="0">
                <a:solidFill>
                  <a:srgbClr val="C00000"/>
                </a:solidFill>
                <a:ea typeface="+mj-ea"/>
                <a:cs typeface="+mj-cs"/>
              </a:rPr>
              <a:t> </a:t>
            </a:r>
          </a:p>
          <a:p>
            <a:pPr marL="0" indent="0">
              <a:buNone/>
            </a:pPr>
            <a:endParaRPr lang="tr-TR" sz="4400" b="1" dirty="0" smtClean="0">
              <a:solidFill>
                <a:srgbClr val="C00000"/>
              </a:solidFill>
              <a:ea typeface="+mj-ea"/>
              <a:cs typeface="+mj-cs"/>
            </a:endParaRPr>
          </a:p>
          <a:p>
            <a:pPr marL="0" indent="0">
              <a:buNone/>
            </a:pPr>
            <a:r>
              <a:rPr lang="tr-TR" sz="3600" b="1" dirty="0" smtClean="0">
                <a:solidFill>
                  <a:srgbClr val="C00000"/>
                </a:solidFill>
                <a:ea typeface="+mj-ea"/>
                <a:cs typeface="+mj-cs"/>
              </a:rPr>
              <a:t>           </a:t>
            </a:r>
            <a:r>
              <a:rPr lang="tr-TR" sz="3600" b="1" dirty="0" smtClean="0">
                <a:solidFill>
                  <a:srgbClr val="FFFF00"/>
                </a:solidFill>
                <a:ea typeface="+mj-ea"/>
                <a:cs typeface="+mj-cs"/>
              </a:rPr>
              <a:t>SAĞLIK  HİZMETLERİ  ALANI</a:t>
            </a:r>
            <a:endParaRPr lang="tr-TR" sz="36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476672"/>
            <a:ext cx="6572296" cy="1143000"/>
          </a:xfrm>
        </p:spPr>
        <p:txBody>
          <a:bodyPr>
            <a:normAutofit fontScale="90000"/>
          </a:bodyPr>
          <a:lstStyle/>
          <a:p>
            <a:r>
              <a:rPr lang="tr-TR" b="1" dirty="0">
                <a:solidFill>
                  <a:srgbClr val="FF0000"/>
                </a:solidFill>
              </a:rPr>
              <a:t/>
            </a:r>
            <a:br>
              <a:rPr lang="tr-TR" b="1" dirty="0">
                <a:solidFill>
                  <a:srgbClr val="FF0000"/>
                </a:solidFill>
              </a:rPr>
            </a:br>
            <a:r>
              <a:rPr lang="tr-TR" b="1" dirty="0">
                <a:solidFill>
                  <a:srgbClr val="FFFF00"/>
                </a:solidFill>
              </a:rPr>
              <a:t>1.Hemşire Yardımcılığı</a:t>
            </a:r>
            <a:r>
              <a:rPr lang="tr-TR" b="1" dirty="0">
                <a:solidFill>
                  <a:srgbClr val="FF0000"/>
                </a:solidFill>
              </a:rPr>
              <a:t/>
            </a:r>
            <a:br>
              <a:rPr lang="tr-TR" b="1" dirty="0">
                <a:solidFill>
                  <a:srgbClr val="FF0000"/>
                </a:solidFill>
              </a:rPr>
            </a:br>
            <a:endParaRPr lang="tr-TR" dirty="0">
              <a:solidFill>
                <a:srgbClr val="FF0000"/>
              </a:solidFill>
            </a:endParaRPr>
          </a:p>
        </p:txBody>
      </p:sp>
      <p:sp>
        <p:nvSpPr>
          <p:cNvPr id="3" name="2 İçerik Yer Tutucusu"/>
          <p:cNvSpPr>
            <a:spLocks noGrp="1"/>
          </p:cNvSpPr>
          <p:nvPr>
            <p:ph idx="1"/>
          </p:nvPr>
        </p:nvSpPr>
        <p:spPr>
          <a:xfrm>
            <a:off x="251520" y="2420888"/>
            <a:ext cx="8640960" cy="3705275"/>
          </a:xfrm>
        </p:spPr>
        <p:txBody>
          <a:bodyPr>
            <a:normAutofit/>
          </a:bodyPr>
          <a:lstStyle/>
          <a:p>
            <a:pPr>
              <a:lnSpc>
                <a:spcPct val="115000"/>
              </a:lnSpc>
              <a:spcAft>
                <a:spcPts val="1000"/>
              </a:spcAft>
            </a:pPr>
            <a:r>
              <a:rPr lang="tr-TR" dirty="0"/>
              <a:t>         </a:t>
            </a:r>
            <a:r>
              <a:rPr lang="tr-TR" dirty="0">
                <a:solidFill>
                  <a:srgbClr val="212529"/>
                </a:solidFill>
                <a:latin typeface="MyriadPro"/>
                <a:ea typeface="Times New Roman" panose="02020603050405020304"/>
                <a:cs typeface="Times New Roman" panose="02020603050405020304"/>
              </a:rPr>
              <a:t>    </a:t>
            </a:r>
            <a:r>
              <a:rPr lang="tr-TR" dirty="0" smtClean="0">
                <a:solidFill>
                  <a:srgbClr val="212529"/>
                </a:solidFill>
                <a:latin typeface="MyriadPro"/>
                <a:ea typeface="Times New Roman" panose="02020603050405020304"/>
                <a:cs typeface="Times New Roman" panose="02020603050405020304"/>
              </a:rPr>
              <a:t>  </a:t>
            </a:r>
            <a:r>
              <a:rPr lang="tr-TR" dirty="0">
                <a:solidFill>
                  <a:srgbClr val="212529"/>
                </a:solidFill>
                <a:latin typeface="MyriadPro"/>
                <a:ea typeface="Times New Roman" panose="02020603050405020304"/>
                <a:cs typeface="Times New Roman" panose="02020603050405020304"/>
              </a:rPr>
              <a:t> </a:t>
            </a:r>
            <a:r>
              <a:rPr lang="tr-TR" sz="2400" dirty="0">
                <a:solidFill>
                  <a:srgbClr val="212529"/>
                </a:solidFill>
                <a:latin typeface="MyriadPro"/>
                <a:ea typeface="Times New Roman" panose="02020603050405020304"/>
                <a:cs typeface="Times New Roman" panose="02020603050405020304"/>
              </a:rPr>
              <a:t>Mesleki ve Teknik Anadolu Liselerinin Sağlık Hizmetleri Alanı/Hemşire Yardımcılığı dalından  mezun olup hemşire nezaretinde yardımcı olarak çalışan, ayrıca hastaların günlük yaşam aktivitelerinin yerine getirilmesi, beslenme programının uygulanması, kişisel bakım ve temizliği ile sağlık hizmetlerine ulaşımında yardımcı olan ve refakat eden sağlık teknisyenidir. </a:t>
            </a:r>
            <a:endParaRPr lang="tr-TR" sz="2400" dirty="0">
              <a:ea typeface="Calibri" panose="020F0502020204030204"/>
              <a:cs typeface="Times New Roman" panose="02020603050405020304"/>
            </a:endParaRPr>
          </a:p>
        </p:txBody>
      </p:sp>
      <p:pic>
        <p:nvPicPr>
          <p:cNvPr id="4" name="Picture 2" descr="meb ile ilgili görsel sonucu"/>
          <p:cNvPicPr>
            <a:picLocks noChangeAspect="1" noChangeArrowheads="1"/>
          </p:cNvPicPr>
          <p:nvPr/>
        </p:nvPicPr>
        <p:blipFill>
          <a:blip r:embed="rId2" cstate="print"/>
          <a:srcRect/>
          <a:stretch>
            <a:fillRect/>
          </a:stretch>
        </p:blipFill>
        <p:spPr bwMode="auto">
          <a:xfrm>
            <a:off x="214282" y="357166"/>
            <a:ext cx="1729934" cy="12625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14546" y="274638"/>
            <a:ext cx="6472254" cy="922114"/>
          </a:xfrm>
        </p:spPr>
        <p:txBody>
          <a:bodyPr>
            <a:normAutofit/>
          </a:bodyPr>
          <a:lstStyle/>
          <a:p>
            <a:r>
              <a:rPr lang="tr-TR" sz="4000" b="1" dirty="0" smtClean="0">
                <a:solidFill>
                  <a:schemeClr val="tx2">
                    <a:lumMod val="50000"/>
                  </a:schemeClr>
                </a:solidFill>
              </a:rPr>
              <a:t>    </a:t>
            </a:r>
            <a:r>
              <a:rPr lang="tr-TR" sz="4000" b="1" dirty="0" smtClean="0">
                <a:solidFill>
                  <a:srgbClr val="FFFF00"/>
                </a:solidFill>
              </a:rPr>
              <a:t>Çalışma Alanları:</a:t>
            </a:r>
            <a:endParaRPr lang="tr-TR" sz="4000" dirty="0">
              <a:solidFill>
                <a:srgbClr val="FFFF00"/>
              </a:solidFill>
            </a:endParaRPr>
          </a:p>
        </p:txBody>
      </p:sp>
      <p:sp>
        <p:nvSpPr>
          <p:cNvPr id="3" name="2 İçerik Yer Tutucusu"/>
          <p:cNvSpPr>
            <a:spLocks noGrp="1"/>
          </p:cNvSpPr>
          <p:nvPr>
            <p:ph idx="1"/>
          </p:nvPr>
        </p:nvSpPr>
        <p:spPr>
          <a:xfrm>
            <a:off x="323528" y="1268760"/>
            <a:ext cx="8496944" cy="5472608"/>
          </a:xfrm>
        </p:spPr>
        <p:txBody>
          <a:bodyPr>
            <a:normAutofit/>
          </a:bodyPr>
          <a:lstStyle/>
          <a:p>
            <a:pPr>
              <a:lnSpc>
                <a:spcPct val="150000"/>
              </a:lnSpc>
              <a:buNone/>
            </a:pPr>
            <a:r>
              <a:rPr lang="tr-TR" sz="3400" dirty="0">
                <a:solidFill>
                  <a:srgbClr val="002060"/>
                </a:solidFill>
              </a:rPr>
              <a:t>     </a:t>
            </a:r>
            <a:r>
              <a:rPr lang="tr-TR" sz="3400" b="1" dirty="0">
                <a:solidFill>
                  <a:srgbClr val="002060"/>
                </a:solidFill>
              </a:rPr>
              <a:t>Sağlık Meslek Liselerini bitiren mezunlar Hemşire Yardımcısı olarak; </a:t>
            </a:r>
            <a:endParaRPr lang="tr-TR" b="1" dirty="0">
              <a:solidFill>
                <a:srgbClr val="002060"/>
              </a:solidFill>
            </a:endParaRPr>
          </a:p>
          <a:p>
            <a:pPr lvl="2">
              <a:lnSpc>
                <a:spcPct val="150000"/>
              </a:lnSpc>
              <a:buFont typeface="Wingdings" panose="05000000000000000000" pitchFamily="2" charset="2"/>
              <a:buChar char="q"/>
            </a:pPr>
            <a:r>
              <a:rPr lang="tr-TR" sz="2000" b="1" dirty="0">
                <a:solidFill>
                  <a:schemeClr val="bg1"/>
                </a:solidFill>
              </a:rPr>
              <a:t>Kamu ve özel sağlık kurum ve kuruluşlarında, </a:t>
            </a:r>
          </a:p>
          <a:p>
            <a:pPr lvl="2">
              <a:lnSpc>
                <a:spcPct val="150000"/>
              </a:lnSpc>
              <a:buFont typeface="Wingdings" panose="05000000000000000000" pitchFamily="2" charset="2"/>
              <a:buChar char="q"/>
            </a:pPr>
            <a:r>
              <a:rPr lang="tr-TR" sz="2000" b="1" dirty="0">
                <a:solidFill>
                  <a:schemeClr val="bg1"/>
                </a:solidFill>
              </a:rPr>
              <a:t>Yataklı ve Yataksız Sağlık Kuruluşları, </a:t>
            </a:r>
          </a:p>
          <a:p>
            <a:pPr lvl="2">
              <a:lnSpc>
                <a:spcPct val="150000"/>
              </a:lnSpc>
              <a:buFont typeface="Wingdings" panose="05000000000000000000" pitchFamily="2" charset="2"/>
              <a:buChar char="q"/>
            </a:pPr>
            <a:r>
              <a:rPr lang="tr-TR" sz="2000" b="1" dirty="0">
                <a:solidFill>
                  <a:schemeClr val="bg1"/>
                </a:solidFill>
              </a:rPr>
              <a:t>Devlet Hastaneleri, </a:t>
            </a:r>
          </a:p>
          <a:p>
            <a:pPr lvl="2">
              <a:lnSpc>
                <a:spcPct val="150000"/>
              </a:lnSpc>
              <a:buFont typeface="Wingdings" panose="05000000000000000000" pitchFamily="2" charset="2"/>
              <a:buChar char="q"/>
            </a:pPr>
            <a:r>
              <a:rPr lang="tr-TR" sz="2000" b="1" dirty="0">
                <a:solidFill>
                  <a:schemeClr val="bg1"/>
                </a:solidFill>
              </a:rPr>
              <a:t>Özel Hastaneler, </a:t>
            </a:r>
          </a:p>
          <a:p>
            <a:pPr lvl="2">
              <a:lnSpc>
                <a:spcPct val="150000"/>
              </a:lnSpc>
              <a:buFont typeface="Wingdings" panose="05000000000000000000" pitchFamily="2" charset="2"/>
              <a:buChar char="q"/>
            </a:pPr>
            <a:r>
              <a:rPr lang="tr-TR" sz="2000" b="1" dirty="0">
                <a:solidFill>
                  <a:schemeClr val="bg1"/>
                </a:solidFill>
              </a:rPr>
              <a:t>Doğumevleri </a:t>
            </a:r>
          </a:p>
          <a:p>
            <a:pPr lvl="2">
              <a:lnSpc>
                <a:spcPct val="150000"/>
              </a:lnSpc>
              <a:buFont typeface="Wingdings" panose="05000000000000000000" pitchFamily="2" charset="2"/>
              <a:buChar char="q"/>
            </a:pPr>
            <a:r>
              <a:rPr lang="tr-TR" sz="2000" b="1" dirty="0">
                <a:solidFill>
                  <a:schemeClr val="bg1"/>
                </a:solidFill>
              </a:rPr>
              <a:t>Üniversite Hastanelerinin Servis </a:t>
            </a:r>
          </a:p>
          <a:p>
            <a:pPr lvl="2">
              <a:lnSpc>
                <a:spcPct val="150000"/>
              </a:lnSpc>
              <a:buFont typeface="Wingdings" panose="05000000000000000000" pitchFamily="2" charset="2"/>
              <a:buChar char="q"/>
            </a:pPr>
            <a:r>
              <a:rPr lang="tr-TR" sz="2000" b="1" dirty="0">
                <a:solidFill>
                  <a:schemeClr val="bg1"/>
                </a:solidFill>
              </a:rPr>
              <a:t>Acil Servislerinde Çalışmaktadırlar</a:t>
            </a:r>
            <a:r>
              <a:rPr lang="tr-TR" sz="2000" b="1" dirty="0"/>
              <a:t>.</a:t>
            </a:r>
          </a:p>
        </p:txBody>
      </p:sp>
      <p:pic>
        <p:nvPicPr>
          <p:cNvPr id="5" name="Picture 2" descr="meb ile ilgili görsel sonucu"/>
          <p:cNvPicPr>
            <a:picLocks noChangeAspect="1" noChangeArrowheads="1"/>
          </p:cNvPicPr>
          <p:nvPr/>
        </p:nvPicPr>
        <p:blipFill>
          <a:blip r:embed="rId2" cstate="print"/>
          <a:srcRect/>
          <a:stretch>
            <a:fillRect/>
          </a:stretch>
        </p:blipFill>
        <p:spPr bwMode="auto">
          <a:xfrm>
            <a:off x="0" y="260648"/>
            <a:ext cx="1944216" cy="108012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şırı Gölg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717</Words>
  <Application>Microsoft Office PowerPoint</Application>
  <PresentationFormat>Ekran Gösterisi (4:3)</PresentationFormat>
  <Paragraphs>171</Paragraphs>
  <Slides>33</Slides>
  <Notes>1</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Office Teması</vt:lpstr>
      <vt:lpstr>ERBAA ABDULHAMİD HAN  MESLEKİ ve TEKNİK ANADOLU LİSESİ </vt:lpstr>
      <vt:lpstr>PowerPoint Sunusu</vt:lpstr>
      <vt:lpstr>Geçmişten Günümüze Mezunlarımız</vt:lpstr>
      <vt:lpstr>             Okulumuzda Açılan Alan Ve Dallar</vt:lpstr>
      <vt:lpstr>PowerPoint Sunusu</vt:lpstr>
      <vt:lpstr>PowerPoint Sunusu</vt:lpstr>
      <vt:lpstr>PowerPoint Sunusu</vt:lpstr>
      <vt:lpstr> 1.Hemşire Yardımcılığı </vt:lpstr>
      <vt:lpstr>    Çalışma Alanları:</vt:lpstr>
      <vt:lpstr>Eğitimin Süresi ve İçeriği</vt:lpstr>
      <vt:lpstr>      Görevleri-1</vt:lpstr>
      <vt:lpstr>     Görevleri-2</vt:lpstr>
      <vt:lpstr>     Görevler-3</vt:lpstr>
      <vt:lpstr>      Görevler-4</vt:lpstr>
      <vt:lpstr>2.Sağlık Bakım Teknisyenliği</vt:lpstr>
      <vt:lpstr>Çalışma Alanları:</vt:lpstr>
      <vt:lpstr>Eğitimin Süresi ve İçeriği</vt:lpstr>
      <vt:lpstr>Görevleri-1</vt:lpstr>
      <vt:lpstr>     Görevleri-2</vt:lpstr>
      <vt:lpstr>3. Ebe Yardımcılığı</vt:lpstr>
      <vt:lpstr>Eğitimin Süresi ve İçeriği</vt:lpstr>
      <vt:lpstr>Çalışma Alanları:</vt:lpstr>
      <vt:lpstr>              GÖREVLERİ-1 </vt:lpstr>
      <vt:lpstr>    GÖREVLERİ-2 </vt:lpstr>
      <vt:lpstr> 12. sınıf öğrencilerimiz  Erbaa devlet hastanesinde staj yaparken…</vt:lpstr>
      <vt:lpstr>PowerPoint Sunusu</vt:lpstr>
      <vt:lpstr>PowerPoint Sunusu</vt:lpstr>
      <vt:lpstr>PowerPoint Sunusu</vt:lpstr>
      <vt:lpstr>PowerPoint Sunusu</vt:lpstr>
      <vt:lpstr>YÜKSEK ÖĞRETİME GEÇİŞ TERCİH ALANLARI</vt:lpstr>
      <vt:lpstr>PowerPoint Sunusu</vt:lpstr>
      <vt:lpst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REFHAN TÜMER MESLEKİ VE TEKNİK ANADOLU LİSESİ</dc:title>
  <dc:creator>seyma turan</dc:creator>
  <cp:lastModifiedBy>USER</cp:lastModifiedBy>
  <cp:revision>123</cp:revision>
  <dcterms:created xsi:type="dcterms:W3CDTF">2017-04-10T18:01:00Z</dcterms:created>
  <dcterms:modified xsi:type="dcterms:W3CDTF">2024-05-15T08:30:11Z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1033-11.2.0.9665</vt:lpwstr>
  </property>
</Properties>
</file>